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E2A8D-68AC-4D21-863D-95EAC36F585A}">
  <a:tblStyle styleId="{CC9E2A8D-68AC-4D21-863D-95EAC36F58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B740C19-00A1-4A38-848D-44D1177FD37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안녕하십니까.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4조 발표를 시작하겠습니다.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85416988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85416988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기능정의서 회원에 관한 부분입니다.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854169882_4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854169882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854169882_6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854169882_6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5416988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5416988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854169882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85416988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54169882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85416988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85416988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85416988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54169882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54169882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854169882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854169882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859cb8f5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859cb8f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541698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541698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Market Potato는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조장 정창균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조원 강대영,윤지혜,임채린,정운진,금지운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이상 6인이 만든 위치기반 중고거래 싸이트입니다.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e8b7ba35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e8b7ba35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854169882_4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854169882_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854169882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854169882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5416988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5416988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54169882_5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54169882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854169882_5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854169882_5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8541698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8541698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854169882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854169882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854169882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854169882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85416988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85416988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e8b7ba35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e8b7ba35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기획배경, 개발환경, 설계&amp;서류, 개발의 총 4단계로 이루어져 있습니다.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854169882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854169882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854169882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854169882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854169882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854169882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854169882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854169882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854169882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854169882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85416988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85416988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854169882_6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854169882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854169882_6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7854169882_6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854169882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854169882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54169882_6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54169882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541698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541698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왜? 하필이면? 중고 마켓인가?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중고 시장은 현재 20조원 규모로 쇼핑 트렌드로 부상했으며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</a:rPr>
              <a:t>그 중에서도 지역기반 플랫폼의 비중이 상당하며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95959"/>
                </a:solidFill>
              </a:rPr>
              <a:t>중고거래의 가장 문제점이던 인식이 변화하고 있었기 때문입니다.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854169882_6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7854169882_6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85416988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85416988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e8b7ba35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e8b7ba35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ae8b7ba35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ae8b7ba3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e8b7ba35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e8b7ba35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e8b7ba3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e8b7ba3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ae8b7ba35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ae8b7ba35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7854169882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785416988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e8b7ba35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e8b7ba35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로그인 시 세션에 저장된 나의 아이디를 가지고, TransactionList.do 컨트롤러를 통해, 최근 3개월간의 거래내역데이터들을 가져오게되고, TransactionList.jsp(뷰) 에 표시됩니다.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또한, 거래내역 조회 시 날짜 값을 입력하여, 거래내역에 대해 조회 기간을 설정할 수 있습니다. 날짜를 입력하고 확인 버튼을 누르면, 컨트롤러인 SalesList.do와 BuyList.do를 통해 </a:t>
            </a:r>
            <a:r>
              <a:rPr lang="ko">
                <a:solidFill>
                  <a:schemeClr val="dk1"/>
                </a:solidFill>
              </a:rPr>
              <a:t>원하는 기간내의</a:t>
            </a:r>
            <a:r>
              <a:rPr lang="ko"/>
              <a:t> 판매내역과 구매내역 조회가 가능합니다.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그리고 마지막으로 판매내역리스트에서 사용자가 판매여부를 결정할 수 있는데, 이땐 changeDealStatus.do 컨트롤러를 통해, 상품의 판매여부를 업데이트하고, 다시 TransactionList.do 컨트롤러로 최근 3개월간의 거래내역을 조회하여 TransactionList.jsp에 수정된 데이터들을 표시합니다.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ae8b7ba35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ae8b7ba35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마이페이지에 접속한 후, 프로필 수정 아이콘을 클릭하여 프로필 수정페이지(UpdateProfile.jsp)로 접근합니다. 이때, 로그인 시 세션에 저장된 아이디를 가지고 회원 정보들을 조회하여 프로필 수정 페이지에 세팅됩니다.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그리고 이제 회원정보들을 수정한 후 확인 버튼을 누르면, UpdateProfile.do 컨트롤러로 넘어가 수정하려고 입력한 값들을 가지고 DB(Member Table)에 접근하여 쿼리문이 실행되고 업데이트가 완료된 후 다시 메인페이지로 돌아오게 되며, 메인페이지엔 </a:t>
            </a:r>
            <a:r>
              <a:rPr lang="ko"/>
              <a:t>회원의 </a:t>
            </a:r>
            <a:r>
              <a:rPr lang="ko"/>
              <a:t>변경된 데이터들이 표시됩니다.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8b7ba354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8b7ba354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유사사이트에는 다들 들어보셨을 중고나라, 번개장터 당근마켓이 있고,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중고나라의 특징으로는 무려 18년의 유구한 역사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번개장터는 여러 플랫폼과의 협업이 활발합니다.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당근마켓은 다들 아시다시피 다크호스지요!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ae8b7ba354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ae8b7ba354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7854169882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7854169882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854169882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854169882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머내댜럼ㄴ;ㅐ로키ㅏㅇ텊 ㅜㅎㅇ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7854169882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7854169882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854169882_6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854169882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85416988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85416988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85416988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85416988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800">
                <a:solidFill>
                  <a:schemeClr val="dk1"/>
                </a:solidFill>
              </a:rPr>
              <a:t>상단 헤더부분은 타이틀부분과 네비게이션 메뉴바로 구분됩니다.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ko" sz="800">
                <a:solidFill>
                  <a:schemeClr val="dk1"/>
                </a:solidFill>
              </a:rPr>
              <a:t>네비게이션바는 번호 순서대로, 메뉴버튼, 홈으로 버튼, 검색 필터, 검색창, 결과확인, 지도검색, 마이페이지, 로그인 기능을 가지고 있으며, 7번과 8번은 로그인 여부에 따라 디자인이 변경됩니다.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ko" sz="800">
                <a:solidFill>
                  <a:schemeClr val="dk1"/>
                </a:solidFill>
              </a:rPr>
              <a:t>왼쪽에 메뉴창은 1번 메뉴버튼을 눌렀을때, 화면에 표시됩니다.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36d8a52a6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a36d8a52a6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인기 상품리스트는 상품 게시글에 대한 회원 간의 좋아요 수가 많은 순, 조회 수가 많은 </a:t>
            </a:r>
            <a:r>
              <a:rPr lang="ko"/>
              <a:t>순</a:t>
            </a:r>
            <a:r>
              <a:rPr lang="ko"/>
              <a:t>으로 최대 4개까지 리스트 업 됩니다.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최신 상품리스트는 </a:t>
            </a:r>
            <a:r>
              <a:rPr lang="ko">
                <a:solidFill>
                  <a:schemeClr val="dk1"/>
                </a:solidFill>
              </a:rPr>
              <a:t>상품 게시글이 최근 등록된 순서로 최대 4개까지 리스트 업 됩니다.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최근 본 상품리스트는 스크롤 이동시에도 지정된 위치에 고정되어 따라다니며, 회원이 최근 조회한 상품순으로 </a:t>
            </a:r>
            <a:r>
              <a:rPr lang="ko">
                <a:solidFill>
                  <a:schemeClr val="dk1"/>
                </a:solidFill>
              </a:rPr>
              <a:t>최대 3개까지</a:t>
            </a:r>
            <a:r>
              <a:rPr lang="ko"/>
              <a:t> 리스트 업 됩니다.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a36d8a52a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a36d8a52a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 전에 보신 네비게이션 바에서 마이페이지 버튼이나 로그인 버튼을 누르면 해당 페이지로 이동됩니다.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아이디와 비밀번호를 입력하여 로그인할 수 있고 로그인 성공여부에 따라 alert창이 화면에 표시된 후 성공시 메인페이지로, 실패시 다시 로그인페이지로 돌아옵니다.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 회원이라면 회원가입버튼을, 아이디나 비밀번호를 잊어버렸다면 찾기버튼을 눌러 해당 기능을 이용하실 수 있습니다.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a36d8a52a6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a36d8a52a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번호 순으로 설명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아이디 유효성, 중복 체크 기능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비밀번호 일치 여부 확인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이메일 중복 체크 기능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우편번호 찾기를 통하여 쉽고 일관적인 주소 작성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닉네임 중복 체크 기능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회원가입 클릭시 필수 입력항목들을 확인하고, 아이디, 비밀번호, 휴대전화, 이메일, 닉네임의 유효성을 체크한다.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6번이 성공할 경우 입력한 이메일로 인증메일이 발송되며, 메일에 있는 링크를 클릭하여 인증을 받아야 회원으로 인증된다.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e8b7ba354_4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e8b7ba354_4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앞에서 생각했던 바를 토대로 일정관리표를 작성해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 man-day를 8시간 기준으로 작업량을 산출하였으며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메인에 정부라더스, 게시판 및 기타에 남정네 2명, 상품에 여성 동지 2명으로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역할을 분담하여 프로젝트를 진행하였습니다.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36d8a52a6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36d8a52a6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본인의 회원정보를 확인할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번호 순으로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거래목록을 조회할 수 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관심 카테고리 목록 조회 &amp; 추가 &amp; 수정 &amp; 삭제 할 수 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회원정보를 수정할 수 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찜목록을 조회 &amp; 삭제 할 수 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메인페이지로 이동한다.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회원 탈퇴가 가능하다.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a36d8a52a6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a36d8a52a6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ae8b7ba354_4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ae8b7ba354_4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ae8b7ba354_4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ae8b7ba354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ae8b7ba354_4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ae8b7ba354_4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785416988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785416988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36d8a52a6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36d8a52a6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a36d8a52a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a36d8a52a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5416988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5416988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ae8b7ba354_4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ae8b7ba354_4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6d8a52a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6d8a52a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개발분야에서 각 단계별로 세세한 분야를 나누면 다음과 같이 나옵니다.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e8b7ba354_4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e8b7ba354_4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7854169882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7854169882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85416988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85416988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frontend : 간단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backend : 간단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os : 간단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library : ojdbc(오라클연결) cos(파일 업로드) JavaMail(이메일 전송) Json(Json) JSTL(JSTL)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통합개발환경(ide) : 간단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Server : AWS(amazon web service) - localhost 즉 개인 pc 가 아닌 실제 amazon에서 제공하는 서버에서 우리 프로젝트를 구현했다.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	ec2 - Elastic Computing의 약자로 아마존에서 제공하는 cloud computing platform을 사용 / IaaS(Infrastructure as a Service) 형식으로 amazon linux 2버전을 사용하여 java, tomcat등을 설치하고 운용했습니다.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	Amazon Route 53 - 우리는 실제 우리만의 도메인을 사서 aws의 서버와 연동하는 기능을 구현했습니다. 그때 사용하는게 Route 53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	putty - (두개 컴퓨터 사이 번개있는 이모티콘) aws에 올린 linux 서버 관리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	Filezilla - 서버에 코드, 파일 업로드 그리고 tomcat 설정파일들 관리할때 사용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rgbClr val="FFFFFF"/>
                </a:highlight>
              </a:rPr>
              <a:t>CI : </a:t>
            </a:r>
            <a:r>
              <a:rPr lang="ko" sz="1350">
                <a:highlight>
                  <a:schemeClr val="lt1"/>
                </a:highlight>
              </a:rPr>
              <a:t>지속적인 통합(Continuous Integration) - 프로젝트 관련 서류와 소스 코드 관리를 위해 GIT, GITHUB 사용</a:t>
            </a:r>
            <a:endParaRPr sz="135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chemeClr val="lt1"/>
                </a:highlight>
              </a:rPr>
              <a:t>DataBase : 아마존에서 제공하는 데이터베이스인 rds를 이용하여 서버에서 이 공통 데이터베이스를 통해 데이터를 주고 받을 수 있다. 사용한 db는 oracle 11g express 버전</a:t>
            </a:r>
            <a:endParaRPr sz="135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highlight>
                  <a:schemeClr val="lt1"/>
                </a:highlight>
              </a:rPr>
              <a:t>document 간단</a:t>
            </a:r>
            <a:endParaRPr sz="13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5416988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85416988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설계 및 서류는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분석 논리모델 설계로 나누어집니다.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0.xml"/><Relationship Id="rId8" Type="http://schemas.openxmlformats.org/officeDocument/2006/relationships/slide" Target="/ppt/slides/slide1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1.xml"/><Relationship Id="rId8" Type="http://schemas.openxmlformats.org/officeDocument/2006/relationships/slide" Target="/ppt/slides/slide15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2.xml"/><Relationship Id="rId8" Type="http://schemas.openxmlformats.org/officeDocument/2006/relationships/slide" Target="/ppt/slides/slide1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3.xml"/><Relationship Id="rId8" Type="http://schemas.openxmlformats.org/officeDocument/2006/relationships/slide" Target="/ppt/slides/slide1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4.xml"/><Relationship Id="rId8" Type="http://schemas.openxmlformats.org/officeDocument/2006/relationships/slide" Target="/ppt/slides/slide1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15.xml"/><Relationship Id="rId10" Type="http://schemas.openxmlformats.org/officeDocument/2006/relationships/slide" Target="/ppt/slides/slide1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16.xml"/><Relationship Id="rId10" Type="http://schemas.openxmlformats.org/officeDocument/2006/relationships/slide" Target="/ppt/slides/slide1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17.xml"/><Relationship Id="rId10" Type="http://schemas.openxmlformats.org/officeDocument/2006/relationships/slide" Target="/ppt/slides/slide1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18.xml"/><Relationship Id="rId10" Type="http://schemas.openxmlformats.org/officeDocument/2006/relationships/slide" Target="/ppt/slides/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19.xml"/><Relationship Id="rId8" Type="http://schemas.openxmlformats.org/officeDocument/2006/relationships/slide" Target="/ppt/slides/slide15.xml"/><Relationship Id="rId10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20.xml"/><Relationship Id="rId8" Type="http://schemas.openxmlformats.org/officeDocument/2006/relationships/slide" Target="/ppt/slides/slide15.xml"/><Relationship Id="rId10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21.xml"/><Relationship Id="rId10" Type="http://schemas.openxmlformats.org/officeDocument/2006/relationships/slide" Target="/ppt/slides/slide18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22.xml"/><Relationship Id="rId10" Type="http://schemas.openxmlformats.org/officeDocument/2006/relationships/slide" Target="/ppt/slides/slide18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slide" Target="/ppt/slides/slide23.xml"/><Relationship Id="rId5" Type="http://schemas.openxmlformats.org/officeDocument/2006/relationships/slide" Target="/ppt/slides/slide4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Relationship Id="rId11" Type="http://schemas.openxmlformats.org/officeDocument/2006/relationships/slide" Target="/ppt/slides/slide18.xml"/><Relationship Id="rId10" Type="http://schemas.openxmlformats.org/officeDocument/2006/relationships/slide" Target="/ppt/slides/slide15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24.xml"/><Relationship Id="rId8" Type="http://schemas.openxmlformats.org/officeDocument/2006/relationships/slide" Target="/ppt/slides/slide15.xml"/><Relationship Id="rId10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25.xml"/><Relationship Id="rId10" Type="http://schemas.openxmlformats.org/officeDocument/2006/relationships/slide" Target="/ppt/slides/slide18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9" Type="http://schemas.openxmlformats.org/officeDocument/2006/relationships/slide" Target="/ppt/slides/slide26.xml"/><Relationship Id="rId5" Type="http://schemas.openxmlformats.org/officeDocument/2006/relationships/slide" Target="/ppt/slides/slide4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Relationship Id="rId11" Type="http://schemas.openxmlformats.org/officeDocument/2006/relationships/slide" Target="/ppt/slides/slide18.xml"/><Relationship Id="rId10" Type="http://schemas.openxmlformats.org/officeDocument/2006/relationships/slide" Target="/ppt/slides/slide15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27.xml"/><Relationship Id="rId10" Type="http://schemas.openxmlformats.org/officeDocument/2006/relationships/slide" Target="/ppt/slides/slide18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28.xml"/><Relationship Id="rId10" Type="http://schemas.openxmlformats.org/officeDocument/2006/relationships/slide" Target="/ppt/slides/slide1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slide" Target="/ppt/slides/slide29.xml"/><Relationship Id="rId5" Type="http://schemas.openxmlformats.org/officeDocument/2006/relationships/slide" Target="/ppt/slides/slide4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Relationship Id="rId11" Type="http://schemas.openxmlformats.org/officeDocument/2006/relationships/slide" Target="/ppt/slides/slide18.xml"/><Relationship Id="rId10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55.xml"/><Relationship Id="rId4" Type="http://schemas.openxmlformats.org/officeDocument/2006/relationships/slide" Target="/ppt/slides/slide9.xml"/><Relationship Id="rId5" Type="http://schemas.openxmlformats.org/officeDocument/2006/relationships/slide" Target="/ppt/slides/slide8.xml"/><Relationship Id="rId6" Type="http://schemas.openxmlformats.org/officeDocument/2006/relationships/slide" Target="/ppt/slides/slide4.xml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30.xml"/><Relationship Id="rId10" Type="http://schemas.openxmlformats.org/officeDocument/2006/relationships/slide" Target="/ppt/slides/slide18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31.xml"/><Relationship Id="rId10" Type="http://schemas.openxmlformats.org/officeDocument/2006/relationships/slide" Target="/ppt/slides/slide18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32.xml"/><Relationship Id="rId10" Type="http://schemas.openxmlformats.org/officeDocument/2006/relationships/slide" Target="/ppt/slides/slide18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33.xml"/><Relationship Id="rId10" Type="http://schemas.openxmlformats.org/officeDocument/2006/relationships/slide" Target="/ppt/slides/slide18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34.xml"/><Relationship Id="rId10" Type="http://schemas.openxmlformats.org/officeDocument/2006/relationships/slide" Target="/ppt/slides/slide18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35.xml"/><Relationship Id="rId8" Type="http://schemas.openxmlformats.org/officeDocument/2006/relationships/slide" Target="/ppt/slides/slide1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36.xml"/><Relationship Id="rId8" Type="http://schemas.openxmlformats.org/officeDocument/2006/relationships/slide" Target="/ppt/slides/slide15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37.xml"/><Relationship Id="rId8" Type="http://schemas.openxmlformats.org/officeDocument/2006/relationships/slide" Target="/ppt/slides/slide15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38.xml"/><Relationship Id="rId8" Type="http://schemas.openxmlformats.org/officeDocument/2006/relationships/slide" Target="/ppt/slides/slide15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39.xml"/><Relationship Id="rId8" Type="http://schemas.openxmlformats.org/officeDocument/2006/relationships/slide" Target="/ppt/slides/slide1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8.xml"/><Relationship Id="rId4" Type="http://schemas.openxmlformats.org/officeDocument/2006/relationships/slide" Target="/ppt/slides/slide9.xml"/><Relationship Id="rId9" Type="http://schemas.openxmlformats.org/officeDocument/2006/relationships/slide" Target="/ppt/slides/slide15.xml"/><Relationship Id="rId5" Type="http://schemas.openxmlformats.org/officeDocument/2006/relationships/slide" Target="/ppt/slides/slide55.xml"/><Relationship Id="rId6" Type="http://schemas.openxmlformats.org/officeDocument/2006/relationships/slide" Target="/ppt/slides/slide15.xml"/><Relationship Id="rId7" Type="http://schemas.openxmlformats.org/officeDocument/2006/relationships/slide" Target="/ppt/slides/slide18.xml"/><Relationship Id="rId8" Type="http://schemas.openxmlformats.org/officeDocument/2006/relationships/slide" Target="/ppt/slides/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0.xml"/><Relationship Id="rId8" Type="http://schemas.openxmlformats.org/officeDocument/2006/relationships/slide" Target="/ppt/slides/slide15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1.xml"/><Relationship Id="rId8" Type="http://schemas.openxmlformats.org/officeDocument/2006/relationships/slide" Target="/ppt/slides/slide15.xml"/><Relationship Id="rId10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2.xml"/><Relationship Id="rId8" Type="http://schemas.openxmlformats.org/officeDocument/2006/relationships/slide" Target="/ppt/slides/slide15.xml"/><Relationship Id="rId10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3.xml"/><Relationship Id="rId8" Type="http://schemas.openxmlformats.org/officeDocument/2006/relationships/slide" Target="/ppt/slides/slide15.xml"/><Relationship Id="rId10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4.xml"/><Relationship Id="rId8" Type="http://schemas.openxmlformats.org/officeDocument/2006/relationships/slide" Target="/ppt/slides/slide15.xml"/><Relationship Id="rId10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0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45.xml"/><Relationship Id="rId10" Type="http://schemas.openxmlformats.org/officeDocument/2006/relationships/slide" Target="/ppt/slides/slide18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6.xml"/><Relationship Id="rId8" Type="http://schemas.openxmlformats.org/officeDocument/2006/relationships/slide" Target="/ppt/slides/slide15.xml"/><Relationship Id="rId10" Type="http://schemas.openxmlformats.org/officeDocument/2006/relationships/image" Target="../media/image1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7.xml"/><Relationship Id="rId8" Type="http://schemas.openxmlformats.org/officeDocument/2006/relationships/slide" Target="/ppt/slides/slide15.xml"/><Relationship Id="rId10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8.xml"/><Relationship Id="rId8" Type="http://schemas.openxmlformats.org/officeDocument/2006/relationships/slide" Target="/ppt/slides/slide15.xml"/><Relationship Id="rId10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49.xml"/><Relationship Id="rId8" Type="http://schemas.openxmlformats.org/officeDocument/2006/relationships/slide" Target="/ppt/slides/slide15.xml"/><Relationship Id="rId10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11" Type="http://schemas.openxmlformats.org/officeDocument/2006/relationships/slide" Target="/ppt/slides/slide5.xml"/><Relationship Id="rId10" Type="http://schemas.openxmlformats.org/officeDocument/2006/relationships/slide" Target="/ppt/slides/slide18.xml"/><Relationship Id="rId12" Type="http://schemas.openxmlformats.org/officeDocument/2006/relationships/slide" Target="/ppt/slides/slide15.xml"/><Relationship Id="rId9" Type="http://schemas.openxmlformats.org/officeDocument/2006/relationships/slide" Target="/ppt/slides/slide15.xml"/><Relationship Id="rId5" Type="http://schemas.openxmlformats.org/officeDocument/2006/relationships/image" Target="../media/image3.png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1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50.xml"/><Relationship Id="rId8" Type="http://schemas.openxmlformats.org/officeDocument/2006/relationships/slide" Target="/ppt/slides/slide15.xml"/><Relationship Id="rId10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3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51.xml"/><Relationship Id="rId10" Type="http://schemas.openxmlformats.org/officeDocument/2006/relationships/slide" Target="/ppt/slides/slide18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slide" Target="/ppt/slides/slide4.xml"/><Relationship Id="rId9" Type="http://schemas.openxmlformats.org/officeDocument/2006/relationships/slide" Target="/ppt/slides/slide15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52.xml"/><Relationship Id="rId10" Type="http://schemas.openxmlformats.org/officeDocument/2006/relationships/slide" Target="/ppt/slides/slide18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Relationship Id="rId9" Type="http://schemas.openxmlformats.org/officeDocument/2006/relationships/slide" Target="/ppt/slides/slide55.xml"/><Relationship Id="rId5" Type="http://schemas.openxmlformats.org/officeDocument/2006/relationships/image" Target="../media/image71.png"/><Relationship Id="rId6" Type="http://schemas.openxmlformats.org/officeDocument/2006/relationships/slide" Target="/ppt/slides/slide4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Relationship Id="rId11" Type="http://schemas.openxmlformats.org/officeDocument/2006/relationships/slide" Target="/ppt/slides/slide15.xml"/><Relationship Id="rId10" Type="http://schemas.openxmlformats.org/officeDocument/2006/relationships/slide" Target="/ppt/slides/slide53.xml"/><Relationship Id="rId12" Type="http://schemas.openxmlformats.org/officeDocument/2006/relationships/slide" Target="/ppt/slides/slide18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slide" Target="/ppt/slides/slide54.xml"/><Relationship Id="rId5" Type="http://schemas.openxmlformats.org/officeDocument/2006/relationships/slide" Target="/ppt/slides/slide4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Relationship Id="rId11" Type="http://schemas.openxmlformats.org/officeDocument/2006/relationships/slide" Target="/ppt/slides/slide18.xml"/><Relationship Id="rId10" Type="http://schemas.openxmlformats.org/officeDocument/2006/relationships/slide" Target="/ppt/slides/slide15.xml"/><Relationship Id="rId12" Type="http://schemas.openxmlformats.org/officeDocument/2006/relationships/image" Target="../media/image8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slide" Target="/ppt/slides/slide56.xml"/><Relationship Id="rId5" Type="http://schemas.openxmlformats.org/officeDocument/2006/relationships/slide" Target="/ppt/slides/slide65.xml"/><Relationship Id="rId6" Type="http://schemas.openxmlformats.org/officeDocument/2006/relationships/slide" Target="/ppt/slides/slide68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77.png"/><Relationship Id="rId5" Type="http://schemas.openxmlformats.org/officeDocument/2006/relationships/slide" Target="/ppt/slides/slide56.xml"/><Relationship Id="rId6" Type="http://schemas.openxmlformats.org/officeDocument/2006/relationships/slide" Target="/ppt/slides/slide9.xml"/><Relationship Id="rId7" Type="http://schemas.openxmlformats.org/officeDocument/2006/relationships/slide" Target="/ppt/slides/slide56.xml"/><Relationship Id="rId8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5" Type="http://schemas.openxmlformats.org/officeDocument/2006/relationships/slide" Target="/ppt/slides/slide57.xml"/><Relationship Id="rId6" Type="http://schemas.openxmlformats.org/officeDocument/2006/relationships/slide" Target="/ppt/slides/slide9.xml"/><Relationship Id="rId7" Type="http://schemas.openxmlformats.org/officeDocument/2006/relationships/slide" Target="/ppt/slides/slide57.xml"/><Relationship Id="rId8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76.png"/><Relationship Id="rId5" Type="http://schemas.openxmlformats.org/officeDocument/2006/relationships/slide" Target="/ppt/slides/slide58.xml"/><Relationship Id="rId6" Type="http://schemas.openxmlformats.org/officeDocument/2006/relationships/slide" Target="/ppt/slides/slide9.xml"/><Relationship Id="rId7" Type="http://schemas.openxmlformats.org/officeDocument/2006/relationships/slide" Target="/ppt/slides/slide58.xml"/><Relationship Id="rId8" Type="http://schemas.openxmlformats.org/officeDocument/2006/relationships/image" Target="../media/image73.png"/><Relationship Id="rId10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100.png"/><Relationship Id="rId5" Type="http://schemas.openxmlformats.org/officeDocument/2006/relationships/slide" Target="/ppt/slides/slide59.xml"/><Relationship Id="rId6" Type="http://schemas.openxmlformats.org/officeDocument/2006/relationships/slide" Target="/ppt/slides/slide9.xml"/><Relationship Id="rId7" Type="http://schemas.openxmlformats.org/officeDocument/2006/relationships/slide" Target="/ppt/slides/slide59.xml"/><Relationship Id="rId8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11" Type="http://schemas.openxmlformats.org/officeDocument/2006/relationships/slide" Target="/ppt/slides/slide6.xml"/><Relationship Id="rId10" Type="http://schemas.openxmlformats.org/officeDocument/2006/relationships/slide" Target="/ppt/slides/slide18.xml"/><Relationship Id="rId12" Type="http://schemas.openxmlformats.org/officeDocument/2006/relationships/slide" Target="/ppt/slides/slide15.xml"/><Relationship Id="rId9" Type="http://schemas.openxmlformats.org/officeDocument/2006/relationships/slide" Target="/ppt/slides/slide15.xml"/><Relationship Id="rId5" Type="http://schemas.openxmlformats.org/officeDocument/2006/relationships/image" Target="../media/image9.png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5" Type="http://schemas.openxmlformats.org/officeDocument/2006/relationships/slide" Target="/ppt/slides/slide60.xml"/><Relationship Id="rId6" Type="http://schemas.openxmlformats.org/officeDocument/2006/relationships/slide" Target="/ppt/slides/slide9.xml"/><Relationship Id="rId7" Type="http://schemas.openxmlformats.org/officeDocument/2006/relationships/slide" Target="/ppt/slides/slide60.xml"/><Relationship Id="rId8" Type="http://schemas.openxmlformats.org/officeDocument/2006/relationships/image" Target="../media/image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slide" Target="/ppt/slides/slide61.xml"/><Relationship Id="rId7" Type="http://schemas.openxmlformats.org/officeDocument/2006/relationships/slide" Target="/ppt/slides/slide9.xml"/><Relationship Id="rId8" Type="http://schemas.openxmlformats.org/officeDocument/2006/relationships/slide" Target="/ppt/slides/slide61.xml"/><Relationship Id="rId11" Type="http://schemas.openxmlformats.org/officeDocument/2006/relationships/image" Target="../media/image78.png"/><Relationship Id="rId10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89.png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62.xml"/><Relationship Id="rId8" Type="http://schemas.openxmlformats.org/officeDocument/2006/relationships/image" Target="../media/image83.png"/><Relationship Id="rId10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slide" Target="/ppt/slides/slide63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image" Target="../media/image95.png"/><Relationship Id="rId8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Relationship Id="rId4" Type="http://schemas.openxmlformats.org/officeDocument/2006/relationships/slide" Target="/ppt/slides/slide4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jpg"/><Relationship Id="rId4" Type="http://schemas.openxmlformats.org/officeDocument/2006/relationships/slide" Target="/ppt/slides/slide4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slide" Target="/ppt/slides/slide4.xml"/><Relationship Id="rId9" Type="http://schemas.openxmlformats.org/officeDocument/2006/relationships/image" Target="../media/image96.png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55.xml"/><Relationship Id="rId8" Type="http://schemas.openxmlformats.org/officeDocument/2006/relationships/slide" Target="/ppt/slides/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92.png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67.xml"/><Relationship Id="rId8" Type="http://schemas.openxmlformats.org/officeDocument/2006/relationships/image" Target="../media/image103.png"/><Relationship Id="rId11" Type="http://schemas.openxmlformats.org/officeDocument/2006/relationships/image" Target="../media/image91.png"/><Relationship Id="rId10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105.png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68.xml"/><Relationship Id="rId8" Type="http://schemas.openxmlformats.org/officeDocument/2006/relationships/image" Target="../media/image101.png"/><Relationship Id="rId11" Type="http://schemas.openxmlformats.org/officeDocument/2006/relationships/image" Target="../media/image104.png"/><Relationship Id="rId10" Type="http://schemas.openxmlformats.org/officeDocument/2006/relationships/image" Target="../media/image10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9" Type="http://schemas.openxmlformats.org/officeDocument/2006/relationships/image" Target="../media/image102.png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69.xml"/><Relationship Id="rId8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1" Type="http://schemas.openxmlformats.org/officeDocument/2006/relationships/slide" Target="/ppt/slides/slide7.xml"/><Relationship Id="rId10" Type="http://schemas.openxmlformats.org/officeDocument/2006/relationships/slide" Target="/ppt/slides/slide18.xml"/><Relationship Id="rId12" Type="http://schemas.openxmlformats.org/officeDocument/2006/relationships/slide" Target="/ppt/slides/slide15.xml"/><Relationship Id="rId9" Type="http://schemas.openxmlformats.org/officeDocument/2006/relationships/slide" Target="/ppt/slides/slide15.xml"/><Relationship Id="rId5" Type="http://schemas.openxmlformats.org/officeDocument/2006/relationships/image" Target="../media/image13.png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55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5" Type="http://schemas.openxmlformats.org/officeDocument/2006/relationships/slide" Target="/ppt/slides/slide9.xml"/><Relationship Id="rId6" Type="http://schemas.openxmlformats.org/officeDocument/2006/relationships/slide" Target="/ppt/slides/slide55.xml"/><Relationship Id="rId7" Type="http://schemas.openxmlformats.org/officeDocument/2006/relationships/slide" Target="/ppt/slides/slide70.xml"/><Relationship Id="rId8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6.png"/><Relationship Id="rId21" Type="http://schemas.openxmlformats.org/officeDocument/2006/relationships/image" Target="../media/image24.png"/><Relationship Id="rId24" Type="http://schemas.openxmlformats.org/officeDocument/2006/relationships/image" Target="../media/image22.png"/><Relationship Id="rId23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26" Type="http://schemas.openxmlformats.org/officeDocument/2006/relationships/image" Target="../media/image28.png"/><Relationship Id="rId25" Type="http://schemas.openxmlformats.org/officeDocument/2006/relationships/image" Target="../media/image30.png"/><Relationship Id="rId28" Type="http://schemas.openxmlformats.org/officeDocument/2006/relationships/image" Target="../media/image32.png"/><Relationship Id="rId27" Type="http://schemas.openxmlformats.org/officeDocument/2006/relationships/image" Target="../media/image3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29" Type="http://schemas.openxmlformats.org/officeDocument/2006/relationships/image" Target="../media/image38.png"/><Relationship Id="rId7" Type="http://schemas.openxmlformats.org/officeDocument/2006/relationships/image" Target="../media/image27.png"/><Relationship Id="rId8" Type="http://schemas.openxmlformats.org/officeDocument/2006/relationships/image" Target="../media/image7.png"/><Relationship Id="rId30" Type="http://schemas.openxmlformats.org/officeDocument/2006/relationships/image" Target="../media/image35.png"/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3" Type="http://schemas.openxmlformats.org/officeDocument/2006/relationships/image" Target="../media/image19.png"/><Relationship Id="rId12" Type="http://schemas.openxmlformats.org/officeDocument/2006/relationships/image" Target="../media/image25.png"/><Relationship Id="rId15" Type="http://schemas.openxmlformats.org/officeDocument/2006/relationships/image" Target="../media/image69.png"/><Relationship Id="rId14" Type="http://schemas.openxmlformats.org/officeDocument/2006/relationships/image" Target="../media/image29.png"/><Relationship Id="rId17" Type="http://schemas.openxmlformats.org/officeDocument/2006/relationships/image" Target="../media/image17.png"/><Relationship Id="rId16" Type="http://schemas.openxmlformats.org/officeDocument/2006/relationships/image" Target="../media/image23.png"/><Relationship Id="rId19" Type="http://schemas.openxmlformats.org/officeDocument/2006/relationships/image" Target="../media/image20.png"/><Relationship Id="rId1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slide" Target="/ppt/slides/slide10.xml"/><Relationship Id="rId5" Type="http://schemas.openxmlformats.org/officeDocument/2006/relationships/slide" Target="/ppt/slides/slide15.xml"/><Relationship Id="rId6" Type="http://schemas.openxmlformats.org/officeDocument/2006/relationships/slide" Target="/ppt/slides/slide1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643600" y="0"/>
            <a:ext cx="5500500" cy="51435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062025" y="1608250"/>
            <a:ext cx="50820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Market Potato</a:t>
            </a:r>
            <a:endParaRPr b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109030" y="2362750"/>
            <a:ext cx="18219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</a:rPr>
              <a:t>KH 4조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322100" y="4724400"/>
            <a:ext cx="18219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999999"/>
                </a:solidFill>
              </a:rPr>
              <a:t>2020.12.03</a:t>
            </a:r>
            <a:r>
              <a:rPr lang="ko" sz="1600">
                <a:solidFill>
                  <a:srgbClr val="999999"/>
                </a:solidFill>
              </a:rPr>
              <a:t> 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621025" y="4506625"/>
            <a:ext cx="1523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</a:rPr>
              <a:t>KH 정보교육원</a:t>
            </a:r>
            <a:endParaRPr sz="1200">
              <a:solidFill>
                <a:srgbClr val="999999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5" y="3768575"/>
            <a:ext cx="1523100" cy="15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22"/>
          <p:cNvGraphicFramePr/>
          <p:nvPr/>
        </p:nvGraphicFramePr>
        <p:xfrm>
          <a:off x="838200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21375"/>
                <a:gridCol w="1086200"/>
                <a:gridCol w="1086200"/>
                <a:gridCol w="1086200"/>
              </a:tblGrid>
              <a:tr h="176575">
                <a:tc rowSpan="1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1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(MEMBER)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아이디찾기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찾기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314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회원제 1대1 채팅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회원정보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출석체크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거래내역 체크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R-U-009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314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관심목록 조회 및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314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키워드 조회 및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회원탈퇴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 인증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로그아웃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게시판정렬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6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글작성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</a:tbl>
          </a:graphicData>
        </a:graphic>
      </p:graphicFrame>
      <p:graphicFrame>
        <p:nvGraphicFramePr>
          <p:cNvPr id="255" name="Google Shape;255;p22"/>
          <p:cNvGraphicFramePr/>
          <p:nvPr/>
        </p:nvGraphicFramePr>
        <p:xfrm>
          <a:off x="5018306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21375"/>
                <a:gridCol w="1086200"/>
                <a:gridCol w="1086200"/>
                <a:gridCol w="1086200"/>
              </a:tblGrid>
              <a:tr h="175450">
                <a:tc rowSpan="1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글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1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(MEMBER)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글 삭제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296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추천/비추천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R-U-019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등록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삭제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시세 조회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지도 검색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등록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수정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삭제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175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검색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296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관심상품 등록(찜하기)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419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추천/추천취소/신고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  <a:tr h="296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최근 본 상품 목록 조회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R-U-031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56" name="Google Shape;256;p2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3-1. Market Potato 기능 분석</a:t>
            </a:r>
            <a:endParaRPr b="1" sz="2400"/>
          </a:p>
        </p:txBody>
      </p:sp>
      <p:sp>
        <p:nvSpPr>
          <p:cNvPr id="259" name="Google Shape;259;p22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기능정의서 - 회원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838200" y="905100"/>
            <a:ext cx="288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요구사항정의서</a:t>
            </a:r>
            <a:endParaRPr b="1" sz="1200"/>
          </a:p>
        </p:txBody>
      </p:sp>
      <p:sp>
        <p:nvSpPr>
          <p:cNvPr id="261" name="Google Shape;261;p22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262" name="Google Shape;262;p22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263" name="Google Shape;263;p22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64" name="Google Shape;264;p22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265" name="Google Shape;265;p22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266" name="Google Shape;266;p22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267" name="Google Shape;267;p22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23"/>
          <p:cNvGraphicFramePr/>
          <p:nvPr/>
        </p:nvGraphicFramePr>
        <p:xfrm>
          <a:off x="4838686" y="11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91925"/>
                <a:gridCol w="1183875"/>
                <a:gridCol w="591925"/>
                <a:gridCol w="1592275"/>
              </a:tblGrid>
              <a:tr h="17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7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R-U-006</a:t>
                      </a:r>
                      <a:endParaRPr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회원제 1대1 채팅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구매 희망자는 판매자와 1대1로 채팅창에서 메시지를 주고 받을 수 있다.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312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모든 페이지의 상단 메뉴 채팅 아이콘에 새로운 메시지가 있는지 실시간으로 보여준다.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내가 속한 채팅방을 조회하기 위해 채팅방 리스트 페이지로 이동한다.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 채팅방 별로 가장 최근에 주고 받은 메시지를 보여주고 새로운 메시지가 있을 경우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개수를 채팅방 별로 보여준다.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3. 채팅을 주고 받기 위해 특정 채팅방 페이지로 이동한다.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3-1 채팅방으로 이동하면 특정 대상과 주고 받은 모든 메시지를 보여주고 스크롤을 가장 아래로 이동 시킨다.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3-2 메시지 전송과 별개로 비동기, 실시간으로 주고 받는 메시지를 보여준다.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73" name="Google Shape;273;p23"/>
          <p:cNvGraphicFramePr/>
          <p:nvPr/>
        </p:nvGraphicFramePr>
        <p:xfrm>
          <a:off x="838200" y="11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65025"/>
                <a:gridCol w="1130025"/>
                <a:gridCol w="565025"/>
                <a:gridCol w="1519900"/>
              </a:tblGrid>
              <a:tr h="15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215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R-U-009</a:t>
                      </a:r>
                      <a:endParaRPr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거래내역 체크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자신이 구매했거나 판매한 거래내역 확인기능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149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마이페이지에서 거래내역 확인 페이지 아이콘을 클릭하여, 거래내역 페이지로 이동한다.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상단에 달력을 이용하여, 검색 기간을 선택하여 조회할 수 있으며, 기본으로 최근 3개월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동안의 내역이 조회된다.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3. 조회된 판매내역에서 판매완료, 판매완료 취소를 결정할 수 있으며, 판매완료시엔 구매자의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아이디를 입력하여주어야 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4. 상단에 구매내역을 클릭하여, 구매내역 조회가 가능하다.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5. 구매내역과 마찬가지로, 달력을 통해 검색기간을 설정할 수 있으며, 기본 세팅은 최근 3개월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동안의 내역이다.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74" name="Google Shape;274;p2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3-1. Market Potato 기능 분석</a:t>
            </a:r>
            <a:endParaRPr b="1" sz="2400"/>
          </a:p>
        </p:txBody>
      </p:sp>
      <p:sp>
        <p:nvSpPr>
          <p:cNvPr id="277" name="Google Shape;277;p23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기능정의서 - 회원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838200" y="905100"/>
            <a:ext cx="288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요구사항정의서</a:t>
            </a:r>
            <a:endParaRPr b="1" sz="1200"/>
          </a:p>
        </p:txBody>
      </p:sp>
      <p:sp>
        <p:nvSpPr>
          <p:cNvPr id="279" name="Google Shape;279;p23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280" name="Google Shape;280;p23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281" name="Google Shape;281;p23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82" name="Google Shape;282;p23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283" name="Google Shape;283;p23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284" name="Google Shape;284;p23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285" name="Google Shape;285;p23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p24"/>
          <p:cNvGraphicFramePr/>
          <p:nvPr/>
        </p:nvGraphicFramePr>
        <p:xfrm>
          <a:off x="837906" y="113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65025"/>
                <a:gridCol w="1130050"/>
                <a:gridCol w="565025"/>
                <a:gridCol w="1519900"/>
              </a:tblGrid>
              <a:tr h="16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6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R-U-025</a:t>
                      </a:r>
                      <a:endParaRPr sz="700"/>
                    </a:p>
                  </a:txBody>
                  <a:tcPr marT="19050" marB="19050" marR="28575" marL="28575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 등록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회원이 상품 등록 페이지에서 상품을 등록 할 수 있다.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37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- 상품목록 페이지에서 글쓰기 버튼을 클릭하면 상품등록 페이지로 이동한다.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상품등록 페이지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1-1 상품제목, 가격, 브랜드, 상세설명, 상품상태, 프리미엄 적용여부, 거래지역, 카테고리,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상품이미지를 입력한다.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1-2. 카테고리 대분류에 따라 소분류 select box가 나타나고, 대분류 코드에 따라 소분류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코드가 나누어진다.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글작성 페이지에서 글등록 버튼을 클릭하면 Servlet 페이지에서 Product 테이블에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상품글을 추가한다.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2-1. max 상품글번호를 이용하여 상품글을 등록하고 내림차순으로 정렬한다.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2-2. 상품글 등록시 등록날짜는 현재시간, 좋아요수는 0, 거래상태는 'N', 거래날짜는 null,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조회수는 0으로 초기값을 넣어준다.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3. 상품글 등록에 성공하면 상품목록 페이지로 이동한다.</a:t>
                      </a:r>
                      <a:endParaRPr sz="700"/>
                    </a:p>
                  </a:txBody>
                  <a:tcPr marT="36000" marB="3600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91" name="Google Shape;291;p24"/>
          <p:cNvGraphicFramePr/>
          <p:nvPr/>
        </p:nvGraphicFramePr>
        <p:xfrm>
          <a:off x="4834461" y="113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91950"/>
                <a:gridCol w="1183850"/>
                <a:gridCol w="591950"/>
                <a:gridCol w="15922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1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R-U-029</a:t>
                      </a:r>
                      <a:endParaRPr sz="700"/>
                    </a:p>
                  </a:txBody>
                  <a:tcPr marT="19050" marB="19050" marR="28575" marL="28575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관심상품 등록(찜하기)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 상세페이지에서 찜버튼 클릭시 관심상품 등록할 수 있다.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상품 상세 페이지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1-1 상품 상세 페이지 에서 찜버튼 클릭시 관심상품으로 등록된다.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1-2 등록 성공 알림창에서 확인 버튼을 누르면 관심상품 페이지로 이동한다.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1-3 관심상품 페이지에서 등록한 관심상품 리스트 확인이 가능하다.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1-4 상품 상세페이지에서 찜 버튼 재클릭시 관심상품을 삭제할 수 있다.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관심상품 페이지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 관심상품 조회 결과에 따라 페이징 처리가 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2-2 관심상품 페이지에서 X 버튼 클릭시 해당 관심상품을 삭제할 수 있다.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92" name="Google Shape;292;p24"/>
          <p:cNvGraphicFramePr/>
          <p:nvPr/>
        </p:nvGraphicFramePr>
        <p:xfrm>
          <a:off x="4834450" y="28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91925"/>
                <a:gridCol w="1183850"/>
                <a:gridCol w="591925"/>
                <a:gridCol w="15922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R-U-028</a:t>
                      </a:r>
                      <a:endParaRPr sz="700"/>
                    </a:p>
                  </a:txBody>
                  <a:tcPr marT="19050" marB="19050" marR="28575" marL="28575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 검색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 상세 리스트에서 검색어를 입력하면 상품명과 지역명이 일치하는 게시물을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조회할 수 있다.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상품 리스트 페이지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1-1 상품명 &amp; 지역명 등 원하는 필터를 선택 후 검색어를 입력한다.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ㅡ&gt; 필터 미적용시 상품, 지역 모든 범위 적용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1-2 적용된 필터 내에서 Servlet 페이지를 거쳐 검색어에 해당하는 상품글을 조회한다.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1-3 조회된 결과에 따라 페이징 처리가 된다.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93" name="Google Shape;293;p2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3-1. Market Potato 기능 분석</a:t>
            </a:r>
            <a:endParaRPr b="1" sz="2400"/>
          </a:p>
        </p:txBody>
      </p:sp>
      <p:sp>
        <p:nvSpPr>
          <p:cNvPr id="296" name="Google Shape;296;p24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기능정의서 - 회원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838200" y="905100"/>
            <a:ext cx="288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요구사항정의서</a:t>
            </a:r>
            <a:endParaRPr b="1" sz="1200"/>
          </a:p>
        </p:txBody>
      </p:sp>
      <p:sp>
        <p:nvSpPr>
          <p:cNvPr id="298" name="Google Shape;298;p24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299" name="Google Shape;299;p24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300" name="Google Shape;300;p24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01" name="Google Shape;301;p24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302" name="Google Shape;302;p24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303" name="Google Shape;303;p24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304" name="Google Shape;304;p24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25"/>
          <p:cNvGraphicFramePr/>
          <p:nvPr/>
        </p:nvGraphicFramePr>
        <p:xfrm>
          <a:off x="838200" y="1135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763200"/>
                <a:gridCol w="763200"/>
                <a:gridCol w="763200"/>
                <a:gridCol w="763200"/>
                <a:gridCol w="763200"/>
              </a:tblGrid>
              <a:tr h="10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액터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요구사항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ID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구현 현황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비회원</a:t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검색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R-N-001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NON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조회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R-N-002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 (웹사이트)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R-N-003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ID 중복체크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R-N-003-2-3</a:t>
                      </a:r>
                      <a:endParaRPr sz="10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0" name="Google Shape;310;p25"/>
          <p:cNvGraphicFramePr/>
          <p:nvPr/>
        </p:nvGraphicFramePr>
        <p:xfrm>
          <a:off x="4838878" y="11385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91950"/>
                <a:gridCol w="1183850"/>
                <a:gridCol w="591950"/>
                <a:gridCol w="1592275"/>
              </a:tblGrid>
              <a:tr h="1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Actor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비회원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29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 사항 ID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R-N-003</a:t>
                      </a:r>
                      <a:endParaRPr sz="800"/>
                    </a:p>
                  </a:txBody>
                  <a:tcPr marT="19050" marB="1905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 명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(웹사이트)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개요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웹페이지 이용을 위한 사이트 내 회원가입 기능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96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상세설명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- 회원가입 버튼을 클릭하면 이용약관 페이지로 이동한다.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1. 이용약관 페이지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1-1 약관의 필수 체크여부를 확인 후 회원가입 폼 페이지로 이동한다.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2. 회원가입 폼 페이지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2-1 이름, 회원ID, 비밀번호, 비밀번호 확인, 휴대전화, 이메일, 생년월일, 주소, 성별, 프로필 이미지, 닉네임, 프로필 소개글을 입력받는다.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2-2 회원 ID, 이메일, 닉네임을 입력하면 Ajax를 이용하여 servlet의 결과값을 즉시 입력 필드 옆에 보여준다.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2-3 우편번호 찾기 버튼을 클릭하여 Daum에서 제공하는 우편번호 서비스 Open API를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연결하고 주소를 입력한다.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2-4 필수 입력항목 (required)을 모두 입력하고 회원가입 버튼을 클릭한다.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2-5 회원가입 버튼이 클릭되면 정규표현식을 이용하여 전화번호와 비밀번호의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유효성을 체크하고 비밀번호 일치여부와 성별 체크를 판단한다.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2-6 유효한 값이 입력된 경우 join Servlet으로 이동한다.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3. Servlet 페이지에서 Member 테이블에 회원을 추가한다.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3-1 지역코드는 입력받은 전체 주소를 split하여 첫번째 값으로 서울과 지역을 구분하고 지역일 경우 두번째 값으로 지역코드를 매핑시킨다.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3-2 계정상태 컬럼의 값은 default 'L' 을 이용하여 비활성화 된 상태로 가입시킨다.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3-3 사용자가 이미지를 첨부했을 경우 특정 폴더에 해당 이미지를 저장하고 이미지의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폴더명+확장자 부분만 테이블 컬럼 값으로 저장한다.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3-4 가입에 성공할 경우 사용자가 입력한 이메일 주소로 인증 메일을 전송한다.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4. 이메일 전송 페이지에서 관리자 이메일 주소를 이용하여 전송할 메시지를 작성하고</a:t>
                      </a:r>
                      <a:endParaRPr sz="6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메일 전송에 성공할 경우 로그인 페이지로 이동한다.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11" name="Google Shape;311;p2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3-1. Market Potato 기능 분석</a:t>
            </a:r>
            <a:endParaRPr b="1" sz="2400"/>
          </a:p>
        </p:txBody>
      </p:sp>
      <p:sp>
        <p:nvSpPr>
          <p:cNvPr id="314" name="Google Shape;314;p25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기능정의서 - 비회원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838200" y="905100"/>
            <a:ext cx="288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요구사항정의서</a:t>
            </a:r>
            <a:endParaRPr b="1" sz="1200"/>
          </a:p>
        </p:txBody>
      </p:sp>
      <p:sp>
        <p:nvSpPr>
          <p:cNvPr id="316" name="Google Shape;316;p25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317" name="Google Shape;317;p25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318" name="Google Shape;318;p25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19" name="Google Shape;319;p25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320" name="Google Shape;320;p25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321" name="Google Shape;321;p25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322" name="Google Shape;322;p25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graphicFrame>
        <p:nvGraphicFramePr>
          <p:cNvPr id="323" name="Google Shape;323;p25"/>
          <p:cNvGraphicFramePr/>
          <p:nvPr/>
        </p:nvGraphicFramePr>
        <p:xfrm>
          <a:off x="838200" y="2297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70425"/>
                <a:gridCol w="1140800"/>
                <a:gridCol w="570425"/>
                <a:gridCol w="1534375"/>
              </a:tblGrid>
              <a:tr h="12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비회원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2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R-N-001</a:t>
                      </a:r>
                      <a:endParaRPr sz="700"/>
                    </a:p>
                  </a:txBody>
                  <a:tcPr marT="0" marB="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검색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웹 페이지 내 상품 및 게시글 검색 기능</a:t>
                      </a:r>
                      <a:endParaRPr sz="700"/>
                    </a:p>
                  </a:txBody>
                  <a:tcPr marT="0" marB="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90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상단에 위치한 검색 창을 통해 게시글 및 상품 검색이 가능하다.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1-1 제목검색, 내용검색을 통해 보다 상세하게 검색가능하다.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1-2 필터 기능을 활용하여 사용자가 원하는 정보에 더 가까운 검색 결과를 얻을 수 있다.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필터 기능을 활용할 수 있다.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 지역별, 상품별, 가격별 원하는 범주의 결과 값을 선택할 수 있다.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324" name="Google Shape;324;p25"/>
          <p:cNvGraphicFramePr/>
          <p:nvPr/>
        </p:nvGraphicFramePr>
        <p:xfrm>
          <a:off x="838200" y="371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570425"/>
                <a:gridCol w="1140800"/>
                <a:gridCol w="570425"/>
                <a:gridCol w="1534375"/>
              </a:tblGrid>
              <a:tr h="14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비회원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4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R-N-002</a:t>
                      </a:r>
                      <a:endParaRPr sz="700"/>
                    </a:p>
                  </a:txBody>
                  <a:tcPr marT="0" marB="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조회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웹페이지 내 상품 및 게시글 조회 가능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상단에 위치한 네비 메뉴바를 통해 게시판 조회가 가능하다.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1-1 카테고리 대분류에 해당하는 상품을 조회할 수 있다.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1-2 상품 상세페이지 조회시 공유 버튼을 클릭시 주소 복사가 가능하다.</a:t>
                      </a:r>
                      <a:endParaRPr sz="700"/>
                    </a:p>
                  </a:txBody>
                  <a:tcPr marT="0" marB="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26"/>
          <p:cNvGraphicFramePr/>
          <p:nvPr/>
        </p:nvGraphicFramePr>
        <p:xfrm>
          <a:off x="838200" y="11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397225"/>
                <a:gridCol w="827600"/>
                <a:gridCol w="827600"/>
                <a:gridCol w="827600"/>
              </a:tblGrid>
              <a:tr h="248700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관리자</a:t>
                      </a:r>
                      <a:endParaRPr b="1" sz="1000"/>
                    </a:p>
                  </a:txBody>
                  <a:tcPr marT="18000" marB="1800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조회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R-M-001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Manager</a:t>
                      </a:r>
                      <a:endParaRPr b="1" sz="1000"/>
                    </a:p>
                  </a:txBody>
                  <a:tcPr marT="18000" marB="1800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87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로그인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R-M-002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vMerge="1"/>
              </a:tr>
              <a:tr h="454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인증 이메일 전송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R-M-003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vMerge="1"/>
              </a:tr>
              <a:tr h="454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회원정보 삭제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R-M-004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vMerge="1"/>
              </a:tr>
              <a:tr h="454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게시판 글, 상품 삭제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R-M-005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vMerge="1"/>
              </a:tr>
              <a:tr h="6598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관심분야 상품 등록 알림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R-M-006</a:t>
                      </a:r>
                      <a:endParaRPr sz="1000"/>
                    </a:p>
                  </a:txBody>
                  <a:tcPr marT="18000" marB="18000" marR="28575" marL="28575" anchor="b">
                    <a:lnL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330" name="Google Shape;330;p2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3-1. Market Potato 기능 분석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3" name="Google Shape;333;p26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기능정의서 - 관리자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838200" y="905100"/>
            <a:ext cx="2880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요구사항정의서</a:t>
            </a:r>
            <a:endParaRPr b="1" sz="1200"/>
          </a:p>
        </p:txBody>
      </p:sp>
      <p:sp>
        <p:nvSpPr>
          <p:cNvPr id="335" name="Google Shape;335;p26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336" name="Google Shape;336;p26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337" name="Google Shape;337;p26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38" name="Google Shape;338;p26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339" name="Google Shape;339;p26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340" name="Google Shape;340;p26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341" name="Google Shape;341;p26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graphicFrame>
        <p:nvGraphicFramePr>
          <p:cNvPr id="342" name="Google Shape;342;p26"/>
          <p:cNvGraphicFramePr/>
          <p:nvPr/>
        </p:nvGraphicFramePr>
        <p:xfrm>
          <a:off x="3937537" y="302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757625"/>
                <a:gridCol w="1268375"/>
                <a:gridCol w="1128025"/>
                <a:gridCol w="1705950"/>
              </a:tblGrid>
              <a:tr h="21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21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R-M-001</a:t>
                      </a:r>
                      <a:endParaRPr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조회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관리자는 신고리스트, 글게시판 및 상품게시판을 조회 가능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14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마이페이지 버튼 클릭 &gt; 관리자페이지로 이동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관리자페이지에 있는 버튼을 통해 게시판, 회원정보 및 신고리스트 등 조회 가능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2-1. 버튼 클릭시 해당 항목의 서블릿으로 이동 &gt; 메소드 실행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2-2. 관리자 페이지에 해당 리스트를 보여준다.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3. 각 항목의 세부사항 클릭시 해당하는 페이지로 이동하여 조회 가능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** 검색결과가 없을시 '검색결과 없음'이라고 띄워준다.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343" name="Google Shape;343;p26"/>
          <p:cNvGraphicFramePr/>
          <p:nvPr/>
        </p:nvGraphicFramePr>
        <p:xfrm>
          <a:off x="3937524" y="114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726450"/>
                <a:gridCol w="1452925"/>
                <a:gridCol w="726450"/>
                <a:gridCol w="1954150"/>
              </a:tblGrid>
              <a:tr h="18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Actor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18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 사항 ID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R-M-004</a:t>
                      </a:r>
                      <a:endParaRPr sz="700"/>
                    </a:p>
                  </a:txBody>
                  <a:tcPr marT="19050" marB="19050" marR="28575" marL="2857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요구사항 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회원정보 삭제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개요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관리자는 회원정보에 접근하여 삭제 가능/후 통보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23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상세설명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1. 회원삭제 버튼 클릭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2. 삭제사유 입력창 생성 &gt; 사유입력 후 확인 버튼 클릭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2-1. 회원정보 삭제 메서드 실행하여 회원정보의 탈퇴여부 컬럼의 데이터 값을 변경해준다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3. 자동으로 탈퇴회원에게 메일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** 사유입력창은 required로 한다.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** 회원의 자진탈퇴시 사유 없음(null)</a:t>
                      </a:r>
                      <a:endParaRPr sz="7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** 탈퇴회원의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54" y="1057494"/>
            <a:ext cx="7086600" cy="37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3-2. Market Potato 논리모델 구축</a:t>
            </a:r>
            <a:endParaRPr b="1" sz="2400"/>
          </a:p>
        </p:txBody>
      </p:sp>
      <p:sp>
        <p:nvSpPr>
          <p:cNvPr id="352" name="Google Shape;352;p27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유스케이스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27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354" name="Google Shape;354;p27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355" name="Google Shape;355;p27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56" name="Google Shape;356;p27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357" name="Google Shape;357;p27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358" name="Google Shape;358;p27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359" name="Google Shape;359;p27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6" y="905100"/>
            <a:ext cx="3780000" cy="3695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28"/>
          <p:cNvSpPr/>
          <p:nvPr/>
        </p:nvSpPr>
        <p:spPr>
          <a:xfrm>
            <a:off x="1470100" y="2562446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2564429" y="2030030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1970597" y="2562446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3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2303876" y="2562446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4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3315183" y="2519867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5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3544658" y="2519867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6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3850252" y="2519867"/>
            <a:ext cx="156900" cy="1569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7</a:t>
            </a:r>
            <a:endParaRPr b="1" sz="1100">
              <a:solidFill>
                <a:srgbClr val="38761D"/>
              </a:solidFill>
            </a:endParaRPr>
          </a:p>
        </p:txBody>
      </p:sp>
      <p:graphicFrame>
        <p:nvGraphicFramePr>
          <p:cNvPr id="372" name="Google Shape;372;p28"/>
          <p:cNvGraphicFramePr/>
          <p:nvPr/>
        </p:nvGraphicFramePr>
        <p:xfrm>
          <a:off x="5020325" y="9051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39850"/>
                <a:gridCol w="739850"/>
                <a:gridCol w="2300300"/>
              </a:tblGrid>
              <a:tr h="29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MAIN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web.01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img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메인 타이틀 로고 이미지가 표시된다.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img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이미지 클릭 시 메뉴창이 왼쪽에 나타난다.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select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클릭하여 검색지역을 선택할 수 있다.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input(text)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검색어를 입력할 수 있다.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img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/>
                        <a:t>클릭시 자신의 관심상품을 확인할 수 있다.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img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/>
                        <a:t>클릭하여 마이페이지(MyPage.jsp)로 이동한다.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7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img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클릭하여 로그인페이지(login.jsp)로 이동한다.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2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376" name="Google Shape;376;p28"/>
          <p:cNvSpPr txBox="1"/>
          <p:nvPr/>
        </p:nvSpPr>
        <p:spPr>
          <a:xfrm>
            <a:off x="1102075" y="348200"/>
            <a:ext cx="3469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 설계서 - 메인페이지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28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378" name="Google Shape;378;p28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379" name="Google Shape;379;p28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380" name="Google Shape;380;p28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381" name="Google Shape;381;p28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382" name="Google Shape;382;p28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383" name="Google Shape;383;p28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/>
          <p:nvPr/>
        </p:nvSpPr>
        <p:spPr>
          <a:xfrm>
            <a:off x="2492951" y="2085795"/>
            <a:ext cx="136500" cy="136500"/>
          </a:xfrm>
          <a:prstGeom prst="flowChartConnector">
            <a:avLst/>
          </a:prstGeom>
          <a:solidFill>
            <a:srgbClr val="FFFFFF"/>
          </a:solidFill>
          <a:ln cap="flat" cmpd="sng" w="25400">
            <a:solidFill>
              <a:srgbClr val="EF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2493389" y="2355792"/>
            <a:ext cx="136500" cy="136500"/>
          </a:xfrm>
          <a:prstGeom prst="flowChartConnector">
            <a:avLst/>
          </a:prstGeom>
          <a:solidFill>
            <a:srgbClr val="FFFFFF"/>
          </a:solidFill>
          <a:ln cap="flat" cmpd="sng" w="25400">
            <a:solidFill>
              <a:srgbClr val="EF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EF86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EF8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 b="21085" l="0" r="0" t="20472"/>
          <a:stretch/>
        </p:blipFill>
        <p:spPr>
          <a:xfrm>
            <a:off x="840650" y="907500"/>
            <a:ext cx="4320000" cy="245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1" name="Google Shape;391;p29"/>
          <p:cNvSpPr/>
          <p:nvPr/>
        </p:nvSpPr>
        <p:spPr>
          <a:xfrm>
            <a:off x="1042015" y="2600098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2898510" y="1661635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graphicFrame>
        <p:nvGraphicFramePr>
          <p:cNvPr id="393" name="Google Shape;393;p29"/>
          <p:cNvGraphicFramePr/>
          <p:nvPr/>
        </p:nvGraphicFramePr>
        <p:xfrm>
          <a:off x="5560100" y="9074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12950"/>
                <a:gridCol w="723925"/>
                <a:gridCol w="1803125"/>
              </a:tblGrid>
              <a:tr h="277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Log in page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7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사용자의 아이디와 비밀번호를 입력받는다.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SNS를 연동하여 회원가입과 로그인을 실시한다.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로그인 서블릿(kh~)으로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회원 가입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아이디 찾기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비밀번호 찾기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29"/>
          <p:cNvSpPr/>
          <p:nvPr/>
        </p:nvSpPr>
        <p:spPr>
          <a:xfrm>
            <a:off x="3604405" y="2441906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3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3071600" y="2775482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4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3604405" y="2775482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5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4220608" y="2775482"/>
            <a:ext cx="273000" cy="273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6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1102075" y="348200"/>
            <a:ext cx="4161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로그인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2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402" name="Google Shape;402;p29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403" name="Google Shape;403;p29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404" name="Google Shape;404;p29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05" name="Google Shape;405;p29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406" name="Google Shape;406;p29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407" name="Google Shape;407;p29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408" name="Google Shape;408;p29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157" y="898926"/>
            <a:ext cx="3914865" cy="3695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4" name="Google Shape;414;p30"/>
          <p:cNvSpPr/>
          <p:nvPr/>
        </p:nvSpPr>
        <p:spPr>
          <a:xfrm>
            <a:off x="3495864" y="1805772"/>
            <a:ext cx="339600" cy="339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3495887" y="2634015"/>
            <a:ext cx="339600" cy="339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1837714" y="3899113"/>
            <a:ext cx="339600" cy="339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3</a:t>
            </a:r>
            <a:endParaRPr b="1" sz="1100">
              <a:solidFill>
                <a:srgbClr val="38761D"/>
              </a:solidFill>
            </a:endParaRPr>
          </a:p>
        </p:txBody>
      </p:sp>
      <p:graphicFrame>
        <p:nvGraphicFramePr>
          <p:cNvPr id="417" name="Google Shape;417;p30"/>
          <p:cNvGraphicFramePr/>
          <p:nvPr/>
        </p:nvGraphicFramePr>
        <p:xfrm>
          <a:off x="5206000" y="898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50"/>
                <a:gridCol w="804400"/>
                <a:gridCol w="2003450"/>
              </a:tblGrid>
              <a:tr h="275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join page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3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40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입력받은 아이디가 중복 아이디 인지  서블릿을 이용하여 확인한다.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이메일이나 핸드폰번호로 사용자를 인증한다.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회원가입 서블릿(kh~)으로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3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 txBox="1"/>
          <p:nvPr/>
        </p:nvSpPr>
        <p:spPr>
          <a:xfrm>
            <a:off x="1102075" y="348200"/>
            <a:ext cx="4896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메인_회원가입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3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422" name="Google Shape;422;p30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423" name="Google Shape;423;p30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424" name="Google Shape;424;p30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25" name="Google Shape;425;p30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426" name="Google Shape;426;p30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427" name="Google Shape;427;p30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428" name="Google Shape;428;p30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 txBox="1"/>
          <p:nvPr/>
        </p:nvSpPr>
        <p:spPr>
          <a:xfrm>
            <a:off x="1102075" y="348200"/>
            <a:ext cx="4161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채팅방 목록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3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437" name="Google Shape;437;p31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438" name="Google Shape;438;p31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439" name="Google Shape;439;p31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40" name="Google Shape;440;p31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441" name="Google Shape;441;p31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442" name="Google Shape;442;p31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443" name="Google Shape;443;p31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10">
            <a:alphaModFix/>
          </a:blip>
          <a:srcRect b="0" l="999" r="0" t="1438"/>
          <a:stretch/>
        </p:blipFill>
        <p:spPr>
          <a:xfrm>
            <a:off x="983573" y="1064325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445" name="Google Shape;445;p31"/>
          <p:cNvGraphicFramePr/>
          <p:nvPr/>
        </p:nvGraphicFramePr>
        <p:xfrm>
          <a:off x="5357549" y="10575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375"/>
                <a:gridCol w="2003450"/>
              </a:tblGrid>
              <a:tr h="408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Chat Box Page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8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40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채팅방 목록 페이지 입니다.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해당 아이디를 가진 상대방과 나눈 채팅방 페이지로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해당 아이디를 가진 상대방과 나눈 채팅방 페이지로 이동한다.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6" name="Google Shape;446;p31"/>
          <p:cNvSpPr/>
          <p:nvPr/>
        </p:nvSpPr>
        <p:spPr>
          <a:xfrm>
            <a:off x="1225361" y="1081339"/>
            <a:ext cx="315300" cy="2814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2032428" y="1081339"/>
            <a:ext cx="315300" cy="2814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1102075" y="348200"/>
            <a:ext cx="4161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채팅창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3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456" name="Google Shape;456;p32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457" name="Google Shape;457;p32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458" name="Google Shape;458;p32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59" name="Google Shape;459;p32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460" name="Google Shape;460;p32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461" name="Google Shape;461;p32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462" name="Google Shape;462;p32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graphicFrame>
        <p:nvGraphicFramePr>
          <p:cNvPr id="463" name="Google Shape;463;p32"/>
          <p:cNvGraphicFramePr/>
          <p:nvPr/>
        </p:nvGraphicFramePr>
        <p:xfrm>
          <a:off x="5355600" y="10575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50"/>
              </a:tblGrid>
              <a:tr h="327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Chatting Page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5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43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1대1 채팅방 페이지 입니다.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상대방과 나눈 메시지 목록이 시간순으로 정렬되어 보여진다.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상대방에게 전송할 메시지를 작성하는 input 필드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3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/>
                        <a:t>메시지를 입력한 이후에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/>
                        <a:t>상대방에게 전송을 요청하는 버튼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4" name="Google Shape;464;p32"/>
          <p:cNvPicPr preferRelativeResize="0"/>
          <p:nvPr/>
        </p:nvPicPr>
        <p:blipFill rotWithShape="1">
          <a:blip r:embed="rId10">
            <a:alphaModFix/>
          </a:blip>
          <a:srcRect b="1427" l="1401" r="1274" t="811"/>
          <a:stretch/>
        </p:blipFill>
        <p:spPr>
          <a:xfrm>
            <a:off x="992451" y="1054758"/>
            <a:ext cx="3780000" cy="36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5" name="Google Shape;465;p32"/>
          <p:cNvSpPr/>
          <p:nvPr/>
        </p:nvSpPr>
        <p:spPr>
          <a:xfrm>
            <a:off x="965425" y="1039903"/>
            <a:ext cx="336600" cy="2934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1092031" y="4261413"/>
            <a:ext cx="336600" cy="2934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67" name="Google Shape;467;p32"/>
          <p:cNvSpPr/>
          <p:nvPr/>
        </p:nvSpPr>
        <p:spPr>
          <a:xfrm>
            <a:off x="4199964" y="4261413"/>
            <a:ext cx="336600" cy="2934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3</a:t>
            </a:r>
            <a:endParaRPr b="1" sz="11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75" y="899175"/>
            <a:ext cx="3960000" cy="340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3" name="Google Shape;473;p33"/>
          <p:cNvSpPr/>
          <p:nvPr/>
        </p:nvSpPr>
        <p:spPr>
          <a:xfrm>
            <a:off x="1102077" y="2838310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2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4" name="Google Shape;474;p33"/>
          <p:cNvSpPr/>
          <p:nvPr/>
        </p:nvSpPr>
        <p:spPr>
          <a:xfrm>
            <a:off x="2342760" y="2838310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3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5" name="Google Shape;475;p33"/>
          <p:cNvSpPr/>
          <p:nvPr/>
        </p:nvSpPr>
        <p:spPr>
          <a:xfrm>
            <a:off x="3402992" y="2838310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4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6" name="Google Shape;476;p33"/>
          <p:cNvSpPr/>
          <p:nvPr/>
        </p:nvSpPr>
        <p:spPr>
          <a:xfrm>
            <a:off x="1102077" y="3494214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5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2342760" y="3494214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6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8" name="Google Shape;478;p33"/>
          <p:cNvSpPr/>
          <p:nvPr/>
        </p:nvSpPr>
        <p:spPr>
          <a:xfrm>
            <a:off x="3403005" y="3494214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7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479" name="Google Shape;479;p33"/>
          <p:cNvSpPr/>
          <p:nvPr/>
        </p:nvSpPr>
        <p:spPr>
          <a:xfrm>
            <a:off x="1038883" y="1182378"/>
            <a:ext cx="428700" cy="42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8761D"/>
                </a:solidFill>
              </a:rPr>
              <a:t>1</a:t>
            </a:r>
            <a:endParaRPr b="1" sz="1100">
              <a:solidFill>
                <a:srgbClr val="38761D"/>
              </a:solidFill>
            </a:endParaRPr>
          </a:p>
        </p:txBody>
      </p:sp>
      <p:graphicFrame>
        <p:nvGraphicFramePr>
          <p:cNvPr id="480" name="Google Shape;480;p33"/>
          <p:cNvGraphicFramePr/>
          <p:nvPr/>
        </p:nvGraphicFramePr>
        <p:xfrm>
          <a:off x="5202361" y="9062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262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My Page (Full)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5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회원 정보가 표시한다.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거래내역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관심목록수정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회원정보 수정페이지(kh~)로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상품등록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메인 페이지(kh~)로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7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회원탈퇴 여부를 묻는 알림창이 뜬다.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1" name="Google Shape;481;p3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3"/>
          <p:cNvSpPr txBox="1"/>
          <p:nvPr/>
        </p:nvSpPr>
        <p:spPr>
          <a:xfrm>
            <a:off x="1102075" y="348200"/>
            <a:ext cx="4196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메인_마이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3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485" name="Google Shape;485;p33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486" name="Google Shape;486;p33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487" name="Google Shape;487;p33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488" name="Google Shape;488;p33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489" name="Google Shape;489;p33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490" name="Google Shape;490;p33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491" name="Google Shape;491;p33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Google Shape;496;p34"/>
          <p:cNvGraphicFramePr/>
          <p:nvPr/>
        </p:nvGraphicFramePr>
        <p:xfrm>
          <a:off x="5202300" y="9055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My Page (Full)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40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관심목록 페이지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상품 이미지, 제목 클릭시 상품 상세페이지로 이동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X 버튼 클릭시 해당 상품을 관심목록 리스트에서 삭제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좋아요 버튼 활성화 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클릭시 관심상품 해제 가능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7" name="Google Shape;497;p3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838864" y="905603"/>
            <a:ext cx="3927527" cy="4040765"/>
            <a:chOff x="1700325" y="1003869"/>
            <a:chExt cx="3911101" cy="4154601"/>
          </a:xfrm>
        </p:grpSpPr>
        <p:pic>
          <p:nvPicPr>
            <p:cNvPr id="500" name="Google Shape;50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0325" y="1003869"/>
              <a:ext cx="3911101" cy="41546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01" name="Google Shape;501;p34"/>
            <p:cNvSpPr/>
            <p:nvPr/>
          </p:nvSpPr>
          <p:spPr>
            <a:xfrm>
              <a:off x="1944000" y="1837000"/>
              <a:ext cx="360000" cy="3600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1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5042812" y="1710617"/>
              <a:ext cx="360000" cy="3600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2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120329" y="4750074"/>
              <a:ext cx="360000" cy="3600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3</a:t>
              </a:r>
              <a:endParaRPr b="1" sz="1100">
                <a:solidFill>
                  <a:srgbClr val="38761D"/>
                </a:solidFill>
              </a:endParaRPr>
            </a:p>
          </p:txBody>
        </p:sp>
      </p:grpSp>
      <p:sp>
        <p:nvSpPr>
          <p:cNvPr id="504" name="Google Shape;504;p34"/>
          <p:cNvSpPr txBox="1"/>
          <p:nvPr/>
        </p:nvSpPr>
        <p:spPr>
          <a:xfrm>
            <a:off x="1102075" y="348200"/>
            <a:ext cx="3731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메인_찜목록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3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506" name="Google Shape;506;p34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507" name="Google Shape;507;p34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508" name="Google Shape;508;p34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09" name="Google Shape;509;p34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510" name="Google Shape;510;p34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511" name="Google Shape;511;p34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512" name="Google Shape;512;p34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5"/>
          <p:cNvGrpSpPr/>
          <p:nvPr/>
        </p:nvGrpSpPr>
        <p:grpSpPr>
          <a:xfrm>
            <a:off x="923628" y="904465"/>
            <a:ext cx="3600061" cy="3959841"/>
            <a:chOff x="698527" y="897800"/>
            <a:chExt cx="3432225" cy="3863260"/>
          </a:xfrm>
        </p:grpSpPr>
        <p:pic>
          <p:nvPicPr>
            <p:cNvPr id="518" name="Google Shape;518;p35"/>
            <p:cNvPicPr preferRelativeResize="0"/>
            <p:nvPr/>
          </p:nvPicPr>
          <p:blipFill rotWithShape="1">
            <a:blip r:embed="rId3">
              <a:alphaModFix/>
            </a:blip>
            <a:srcRect b="17280" l="17498" r="13335" t="8902"/>
            <a:stretch/>
          </p:blipFill>
          <p:spPr>
            <a:xfrm>
              <a:off x="763852" y="897800"/>
              <a:ext cx="3366900" cy="38632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19" name="Google Shape;519;p35"/>
            <p:cNvPicPr preferRelativeResize="0"/>
            <p:nvPr/>
          </p:nvPicPr>
          <p:blipFill rotWithShape="1">
            <a:blip r:embed="rId4">
              <a:alphaModFix/>
            </a:blip>
            <a:srcRect b="38204" l="43665" r="46192" t="57903"/>
            <a:stretch/>
          </p:blipFill>
          <p:spPr>
            <a:xfrm>
              <a:off x="3503139" y="904531"/>
              <a:ext cx="493446" cy="2036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35"/>
            <p:cNvSpPr/>
            <p:nvPr/>
          </p:nvSpPr>
          <p:spPr>
            <a:xfrm>
              <a:off x="698527" y="1168852"/>
              <a:ext cx="330900" cy="3081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1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678164" y="1637184"/>
              <a:ext cx="330900" cy="3081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2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249540" y="904518"/>
              <a:ext cx="330900" cy="3081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3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619108" y="4452960"/>
              <a:ext cx="330900" cy="3081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4</a:t>
              </a:r>
              <a:endParaRPr b="1" sz="1100">
                <a:solidFill>
                  <a:srgbClr val="38761D"/>
                </a:solidFill>
              </a:endParaRPr>
            </a:p>
          </p:txBody>
        </p:sp>
      </p:grpSp>
      <p:graphicFrame>
        <p:nvGraphicFramePr>
          <p:cNvPr id="524" name="Google Shape;524;p35"/>
          <p:cNvGraphicFramePr/>
          <p:nvPr/>
        </p:nvGraphicFramePr>
        <p:xfrm>
          <a:off x="5197906" y="904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339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Product list page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1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47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img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해당 상품글에 첨부된 이미지가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나타난다.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상품글 제목 클릭시 해당 상품 상세페이지로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글쓰기 버튼 클릭시 서블릿(kh~)으로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총 상품글 갯수에 따른 페이지가 나타난다.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5" name="Google Shape;525;p3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1102075" y="348200"/>
            <a:ext cx="4217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UI설계서-상품_목록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3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529" name="Google Shape;529;p35">
            <a:hlinkClick action="ppaction://hlinksldjump" r:id="rId5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530" name="Google Shape;530;p35">
            <a:hlinkClick action="ppaction://hlinksldjump" r:id="rId6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531" name="Google Shape;531;p35">
            <a:hlinkClick action="ppaction://hlinksldjump" r:id="rId7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32" name="Google Shape;532;p35">
            <a:hlinkClick action="ppaction://hlinksldjump" r:id="rId8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533" name="Google Shape;533;p35">
            <a:hlinkClick action="ppaction://hlinksldjump" r:id="rId9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534" name="Google Shape;534;p35">
            <a:hlinkClick action="ppaction://hlinksldjump" r:id="rId10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535" name="Google Shape;535;p35">
            <a:hlinkClick action="ppaction://hlinksldjump" r:id="rId11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0" name="Google Shape;540;p36"/>
          <p:cNvGraphicFramePr/>
          <p:nvPr/>
        </p:nvGraphicFramePr>
        <p:xfrm>
          <a:off x="5203317" y="901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Product write page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상품 판매글 제목을 입력한다.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radio 버튼을 사용하여 상품상태 &amp;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프리미엄 여부를 선택한다.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select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select-option을 사용해 지역과 카테고리를 선택 카테고리는 대분류와 소분류로 나눈다.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버튼 클릭시 이미지를 첨부할 수 있다.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버튼 클릭시 상품글이 등록된다.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버튼 클릭시 작성하던 내용이 지워진다.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 7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버튼 클릭시 (kh~)페이지로 이동한다.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1" name="Google Shape;541;p3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"/>
          <p:cNvSpPr txBox="1"/>
          <p:nvPr/>
        </p:nvSpPr>
        <p:spPr>
          <a:xfrm>
            <a:off x="1102075" y="348200"/>
            <a:ext cx="3942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UI설계서- </a:t>
            </a:r>
            <a:r>
              <a:rPr lang="ko">
                <a:solidFill>
                  <a:schemeClr val="dk1"/>
                </a:solidFill>
              </a:rPr>
              <a:t>상품_상세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3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545" name="Google Shape;545;p36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546" name="Google Shape;546;p36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547" name="Google Shape;547;p36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48" name="Google Shape;548;p36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549" name="Google Shape;549;p36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550" name="Google Shape;550;p36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551" name="Google Shape;551;p36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grpSp>
        <p:nvGrpSpPr>
          <p:cNvPr id="552" name="Google Shape;552;p36"/>
          <p:cNvGrpSpPr/>
          <p:nvPr/>
        </p:nvGrpSpPr>
        <p:grpSpPr>
          <a:xfrm>
            <a:off x="994103" y="901212"/>
            <a:ext cx="3559883" cy="3959915"/>
            <a:chOff x="840175" y="416325"/>
            <a:chExt cx="3911100" cy="4727127"/>
          </a:xfrm>
        </p:grpSpPr>
        <p:sp>
          <p:nvSpPr>
            <p:cNvPr id="553" name="Google Shape;553;p36"/>
            <p:cNvSpPr/>
            <p:nvPr/>
          </p:nvSpPr>
          <p:spPr>
            <a:xfrm>
              <a:off x="2100775" y="614957"/>
              <a:ext cx="360000" cy="336296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1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891814" y="578952"/>
              <a:ext cx="3745200" cy="3195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5" name="Google Shape;555;p36"/>
            <p:cNvPicPr preferRelativeResize="0"/>
            <p:nvPr/>
          </p:nvPicPr>
          <p:blipFill rotWithShape="1">
            <a:blip r:embed="rId10">
              <a:alphaModFix/>
            </a:blip>
            <a:srcRect b="35259" l="17497" r="19427" t="13342"/>
            <a:stretch/>
          </p:blipFill>
          <p:spPr>
            <a:xfrm>
              <a:off x="840175" y="416325"/>
              <a:ext cx="3911100" cy="46555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56" name="Google Shape;556;p36"/>
            <p:cNvSpPr/>
            <p:nvPr/>
          </p:nvSpPr>
          <p:spPr>
            <a:xfrm>
              <a:off x="2100775" y="2240333"/>
              <a:ext cx="360000" cy="336296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2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100775" y="3616762"/>
              <a:ext cx="360000" cy="3363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3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100775" y="4076426"/>
              <a:ext cx="360000" cy="3363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4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2606400" y="4807157"/>
              <a:ext cx="360000" cy="336296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5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3304925" y="4807157"/>
              <a:ext cx="360000" cy="336296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6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003450" y="4807157"/>
              <a:ext cx="360000" cy="336296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7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100771" y="782220"/>
              <a:ext cx="360000" cy="3363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1</a:t>
              </a:r>
              <a:endParaRPr b="1" sz="1100">
                <a:solidFill>
                  <a:srgbClr val="38761D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37"/>
          <p:cNvGrpSpPr/>
          <p:nvPr/>
        </p:nvGrpSpPr>
        <p:grpSpPr>
          <a:xfrm>
            <a:off x="979175" y="903512"/>
            <a:ext cx="3599853" cy="3600062"/>
            <a:chOff x="1327136" y="685803"/>
            <a:chExt cx="3378240" cy="4293967"/>
          </a:xfrm>
        </p:grpSpPr>
        <p:pic>
          <p:nvPicPr>
            <p:cNvPr id="568" name="Google Shape;568;p37"/>
            <p:cNvPicPr preferRelativeResize="0"/>
            <p:nvPr/>
          </p:nvPicPr>
          <p:blipFill rotWithShape="1">
            <a:blip r:embed="rId3">
              <a:alphaModFix/>
            </a:blip>
            <a:srcRect b="52689" l="13437" r="17829" t="7199"/>
            <a:stretch/>
          </p:blipFill>
          <p:spPr>
            <a:xfrm>
              <a:off x="1327136" y="751680"/>
              <a:ext cx="3378240" cy="271025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69" name="Google Shape;569;p37"/>
            <p:cNvSpPr/>
            <p:nvPr/>
          </p:nvSpPr>
          <p:spPr>
            <a:xfrm>
              <a:off x="3218492" y="685803"/>
              <a:ext cx="307138" cy="301678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1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4132561" y="2207866"/>
              <a:ext cx="307138" cy="301678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4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3128358" y="1683220"/>
              <a:ext cx="307138" cy="301678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2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3128358" y="2362971"/>
              <a:ext cx="307138" cy="301678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3</a:t>
              </a:r>
              <a:endParaRPr b="1" sz="1100">
                <a:solidFill>
                  <a:srgbClr val="38761D"/>
                </a:solidFill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3128358" y="2866769"/>
              <a:ext cx="307138" cy="301678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5</a:t>
              </a:r>
              <a:endParaRPr b="1" sz="1100">
                <a:solidFill>
                  <a:srgbClr val="38761D"/>
                </a:solidFill>
              </a:endParaRPr>
            </a:p>
          </p:txBody>
        </p:sp>
        <p:pic>
          <p:nvPicPr>
            <p:cNvPr id="574" name="Google Shape;574;p37"/>
            <p:cNvPicPr preferRelativeResize="0"/>
            <p:nvPr/>
          </p:nvPicPr>
          <p:blipFill rotWithShape="1">
            <a:blip r:embed="rId3">
              <a:alphaModFix/>
            </a:blip>
            <a:srcRect b="17881" l="13437" r="17829" t="57444"/>
            <a:stretch/>
          </p:blipFill>
          <p:spPr>
            <a:xfrm>
              <a:off x="1327136" y="3431054"/>
              <a:ext cx="3378240" cy="154871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34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75" name="Google Shape;575;p37"/>
            <p:cNvSpPr/>
            <p:nvPr/>
          </p:nvSpPr>
          <p:spPr>
            <a:xfrm>
              <a:off x="1472660" y="3527789"/>
              <a:ext cx="307138" cy="301678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38761D"/>
                  </a:solidFill>
                </a:rPr>
                <a:t>6</a:t>
              </a:r>
              <a:endParaRPr b="1" sz="1100">
                <a:solidFill>
                  <a:srgbClr val="38761D"/>
                </a:solidFill>
              </a:endParaRPr>
            </a:p>
          </p:txBody>
        </p:sp>
      </p:grpSp>
      <p:graphicFrame>
        <p:nvGraphicFramePr>
          <p:cNvPr id="576" name="Google Shape;576;p37"/>
          <p:cNvGraphicFramePr/>
          <p:nvPr/>
        </p:nvGraphicFramePr>
        <p:xfrm>
          <a:off x="5210401" y="9034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466800"/>
                <a:gridCol w="897600"/>
                <a:gridCol w="2235600"/>
              </a:tblGrid>
              <a:tr h="100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Product content page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kh~~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72000" marB="72000" marR="36000" marL="3600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jsp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6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상품글수정,등록,목록 페이지(kh~)로 이동한다.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판매자 아이디 클릭시 판매자 프로필(kh~)로 이동한다.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문의 버튼 클릭시 판매자와 1:1 채팅방으로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찜버튼 클릭시 찜목록에 추가된다. 공유버튼 클릭시 해당 상세페이지의 주소를 복사하여 공유할 수 있다.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버튼 클릭시 판매자의 다른 판매상품 게시글(kh~)로 이동한다.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anchor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상품 클릭시 관련상품 페이지(kh~)로 이동한다</a:t>
                      </a:r>
                      <a:endParaRPr b="1" sz="800"/>
                    </a:p>
                  </a:txBody>
                  <a:tcPr marT="72000" marB="72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7" name="Google Shape;577;p3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7"/>
          <p:cNvSpPr txBox="1"/>
          <p:nvPr/>
        </p:nvSpPr>
        <p:spPr>
          <a:xfrm>
            <a:off x="1102075" y="348200"/>
            <a:ext cx="3378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UI설계서- </a:t>
            </a:r>
            <a:r>
              <a:rPr lang="ko">
                <a:solidFill>
                  <a:schemeClr val="dk1"/>
                </a:solidFill>
              </a:rPr>
              <a:t>상품_등록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p3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581" name="Google Shape;581;p37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582" name="Google Shape;582;p37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583" name="Google Shape;583;p37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84" name="Google Shape;584;p37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585" name="Google Shape;585;p37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586" name="Google Shape;586;p37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587" name="Google Shape;587;p37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896" y="1429410"/>
            <a:ext cx="3915951" cy="217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23" y="1162428"/>
            <a:ext cx="396434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8"/>
          <p:cNvSpPr/>
          <p:nvPr/>
        </p:nvSpPr>
        <p:spPr>
          <a:xfrm>
            <a:off x="911691" y="1003800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595" name="Google Shape;595;p38"/>
          <p:cNvSpPr/>
          <p:nvPr/>
        </p:nvSpPr>
        <p:spPr>
          <a:xfrm>
            <a:off x="2422324" y="904525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3566193" y="2089154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838203" y="2195334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1715692" y="3119370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51C75"/>
                </a:solidFill>
              </a:rPr>
              <a:t>5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599" name="Google Shape;599;p38"/>
          <p:cNvSpPr/>
          <p:nvPr/>
        </p:nvSpPr>
        <p:spPr>
          <a:xfrm>
            <a:off x="2525097" y="3894310"/>
            <a:ext cx="236700" cy="239100"/>
          </a:xfrm>
          <a:prstGeom prst="ellipse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741B47"/>
                </a:solidFill>
              </a:rPr>
              <a:t>6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600" name="Google Shape;600;p38"/>
          <p:cNvSpPr/>
          <p:nvPr/>
        </p:nvSpPr>
        <p:spPr>
          <a:xfrm>
            <a:off x="2422325" y="4171727"/>
            <a:ext cx="1044900" cy="1599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8"/>
          <p:cNvSpPr/>
          <p:nvPr/>
        </p:nvSpPr>
        <p:spPr>
          <a:xfrm>
            <a:off x="1004564" y="3344417"/>
            <a:ext cx="3915900" cy="159900"/>
          </a:xfrm>
          <a:prstGeom prst="rect">
            <a:avLst/>
          </a:prstGeom>
          <a:noFill/>
          <a:ln cap="flat" cmpd="sng" w="19050">
            <a:solidFill>
              <a:srgbClr val="20124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/>
          <p:nvPr/>
        </p:nvSpPr>
        <p:spPr>
          <a:xfrm>
            <a:off x="3827220" y="2059800"/>
            <a:ext cx="1079400" cy="1884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8"/>
          <p:cNvSpPr/>
          <p:nvPr/>
        </p:nvSpPr>
        <p:spPr>
          <a:xfrm>
            <a:off x="2502074" y="1202849"/>
            <a:ext cx="2395500" cy="8571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rgbClr val="7F6000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3F3F3"/>
                </a:highlight>
              </a:rPr>
              <a:t>   	 전체 글 보기</a:t>
            </a:r>
            <a:endParaRPr>
              <a:highlight>
                <a:srgbClr val="F3F3F3"/>
              </a:highlight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988713" y="2419930"/>
            <a:ext cx="3964200" cy="5190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8"/>
          <p:cNvSpPr/>
          <p:nvPr/>
        </p:nvSpPr>
        <p:spPr>
          <a:xfrm>
            <a:off x="1053080" y="1202850"/>
            <a:ext cx="301800" cy="8745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6" name="Google Shape;606;p38"/>
          <p:cNvGraphicFramePr/>
          <p:nvPr/>
        </p:nvGraphicFramePr>
        <p:xfrm>
          <a:off x="5204817" y="9067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50"/>
              </a:tblGrid>
              <a:tr h="33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Board_List page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potato.board.01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4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게시판 글 조회 클릭시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메소드 실행하여 하기에 반영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선택한 글 구분에 따라 이미지  변경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게시판 내부 글 검색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최신 공지사항 상단 고정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운영자가 정한다.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글 클릭시 상세 페이지로 이동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이전 이후 이동 페이징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7" name="Google Shape;607;p3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"/>
          <p:cNvSpPr txBox="1"/>
          <p:nvPr/>
        </p:nvSpPr>
        <p:spPr>
          <a:xfrm>
            <a:off x="1102075" y="348200"/>
            <a:ext cx="3915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UI설계서 - </a:t>
            </a:r>
            <a:r>
              <a:rPr lang="ko">
                <a:solidFill>
                  <a:schemeClr val="dk1"/>
                </a:solidFill>
              </a:rPr>
              <a:t>게시판_목록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3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611" name="Google Shape;611;p38">
            <a:hlinkClick action="ppaction://hlinksldjump" r:id="rId5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612" name="Google Shape;612;p38">
            <a:hlinkClick action="ppaction://hlinksldjump" r:id="rId6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613" name="Google Shape;613;p38">
            <a:hlinkClick action="ppaction://hlinksldjump" r:id="rId7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14" name="Google Shape;614;p38">
            <a:hlinkClick action="ppaction://hlinksldjump" r:id="rId8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615" name="Google Shape;615;p38">
            <a:hlinkClick action="ppaction://hlinksldjump" r:id="rId9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616" name="Google Shape;616;p38">
            <a:hlinkClick action="ppaction://hlinksldjump" r:id="rId10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617" name="Google Shape;617;p38">
            <a:hlinkClick action="ppaction://hlinksldjump" r:id="rId11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03" y="902406"/>
            <a:ext cx="3713165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9"/>
          <p:cNvSpPr/>
          <p:nvPr/>
        </p:nvSpPr>
        <p:spPr>
          <a:xfrm>
            <a:off x="1154567" y="3232381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624" name="Google Shape;624;p39"/>
          <p:cNvSpPr/>
          <p:nvPr/>
        </p:nvSpPr>
        <p:spPr>
          <a:xfrm>
            <a:off x="3421984" y="2811267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625" name="Google Shape;625;p39"/>
          <p:cNvSpPr/>
          <p:nvPr/>
        </p:nvSpPr>
        <p:spPr>
          <a:xfrm>
            <a:off x="977381" y="3657164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2656880" y="4018084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627" name="Google Shape;627;p39"/>
          <p:cNvSpPr/>
          <p:nvPr/>
        </p:nvSpPr>
        <p:spPr>
          <a:xfrm>
            <a:off x="3215689" y="4018084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51C75"/>
                </a:solidFill>
              </a:rPr>
              <a:t>5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628" name="Google Shape;628;p39"/>
          <p:cNvSpPr/>
          <p:nvPr/>
        </p:nvSpPr>
        <p:spPr>
          <a:xfrm>
            <a:off x="3760595" y="4018071"/>
            <a:ext cx="237000" cy="234900"/>
          </a:xfrm>
          <a:prstGeom prst="ellipse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741B47"/>
                </a:solidFill>
              </a:rPr>
              <a:t>6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629" name="Google Shape;629;p39"/>
          <p:cNvSpPr/>
          <p:nvPr/>
        </p:nvSpPr>
        <p:spPr>
          <a:xfrm>
            <a:off x="1440051" y="3254032"/>
            <a:ext cx="3117000" cy="1929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1531177" y="3280013"/>
            <a:ext cx="2529900" cy="1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내용입력</a:t>
            </a:r>
            <a:endParaRPr sz="600"/>
          </a:p>
        </p:txBody>
      </p:sp>
      <p:sp>
        <p:nvSpPr>
          <p:cNvPr id="631" name="Google Shape;631;p39"/>
          <p:cNvSpPr/>
          <p:nvPr/>
        </p:nvSpPr>
        <p:spPr>
          <a:xfrm>
            <a:off x="3581329" y="3046036"/>
            <a:ext cx="981900" cy="192900"/>
          </a:xfrm>
          <a:prstGeom prst="rect">
            <a:avLst/>
          </a:prstGeom>
          <a:noFill/>
          <a:ln cap="flat" cmpd="sng" w="19050">
            <a:solidFill>
              <a:srgbClr val="7F6000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3F3F3"/>
              </a:highlight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1287651" y="3748330"/>
            <a:ext cx="2829900" cy="1851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3" name="Google Shape;633;p39"/>
          <p:cNvGraphicFramePr/>
          <p:nvPr/>
        </p:nvGraphicFramePr>
        <p:xfrm>
          <a:off x="5203922" y="90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323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Board_Detail page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potato.board.02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7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3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input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button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댓글 내용 입력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등록 버튼으로 등록 실행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button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추천 및 신고 버튼 누르면 세션의 아이디와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비교하여 추천 및 비추천 다시 누르면 취소 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input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1번에서 입력된 댓글 추가되는 영역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대댓글 입력 가능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button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글 수정 - 글 수정 페이지로 이동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button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글 삭제 - 글 삭제 메소드 실행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button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글 목록 - 글 목록으로 이동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4" name="Google Shape;634;p3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 txBox="1"/>
          <p:nvPr/>
        </p:nvSpPr>
        <p:spPr>
          <a:xfrm>
            <a:off x="1102075" y="348200"/>
            <a:ext cx="3117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UI설계서 - </a:t>
            </a:r>
            <a:r>
              <a:rPr lang="ko">
                <a:solidFill>
                  <a:schemeClr val="dk1"/>
                </a:solidFill>
              </a:rPr>
              <a:t>게시판_상세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p3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638" name="Google Shape;638;p39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639" name="Google Shape;639;p39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640" name="Google Shape;640;p39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41" name="Google Shape;641;p39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642" name="Google Shape;642;p39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643" name="Google Shape;643;p39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644" name="Google Shape;644;p39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70" y="1069136"/>
            <a:ext cx="3624975" cy="316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0"/>
          <p:cNvSpPr/>
          <p:nvPr/>
        </p:nvSpPr>
        <p:spPr>
          <a:xfrm>
            <a:off x="931604" y="90453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1174018" y="1380490"/>
            <a:ext cx="3624900" cy="170100"/>
          </a:xfrm>
          <a:prstGeom prst="rect">
            <a:avLst/>
          </a:prstGeom>
          <a:noFill/>
          <a:ln cap="flat" cmpd="sng" w="19050">
            <a:solidFill>
              <a:srgbClr val="7F6000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3F3F3"/>
              </a:highlight>
            </a:endParaRPr>
          </a:p>
        </p:txBody>
      </p:sp>
      <p:sp>
        <p:nvSpPr>
          <p:cNvPr id="652" name="Google Shape;652;p40"/>
          <p:cNvSpPr/>
          <p:nvPr/>
        </p:nvSpPr>
        <p:spPr>
          <a:xfrm>
            <a:off x="912989" y="3308002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653" name="Google Shape;653;p40"/>
          <p:cNvSpPr/>
          <p:nvPr/>
        </p:nvSpPr>
        <p:spPr>
          <a:xfrm>
            <a:off x="920781" y="370840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51C75"/>
                </a:solidFill>
              </a:rPr>
              <a:t>5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654" name="Google Shape;654;p40"/>
          <p:cNvSpPr/>
          <p:nvPr/>
        </p:nvSpPr>
        <p:spPr>
          <a:xfrm>
            <a:off x="1196446" y="3308016"/>
            <a:ext cx="3598500" cy="2118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1200635" y="3545979"/>
            <a:ext cx="3598500" cy="4083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0"/>
          <p:cNvSpPr/>
          <p:nvPr/>
        </p:nvSpPr>
        <p:spPr>
          <a:xfrm>
            <a:off x="912989" y="120324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657" name="Google Shape;657;p40"/>
          <p:cNvSpPr/>
          <p:nvPr/>
        </p:nvSpPr>
        <p:spPr>
          <a:xfrm>
            <a:off x="912989" y="151079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658" name="Google Shape;658;p40"/>
          <p:cNvSpPr/>
          <p:nvPr/>
        </p:nvSpPr>
        <p:spPr>
          <a:xfrm>
            <a:off x="2075640" y="415538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741B47"/>
                </a:solidFill>
              </a:rPr>
              <a:t>6</a:t>
            </a:r>
            <a:endParaRPr b="1">
              <a:solidFill>
                <a:srgbClr val="741B47"/>
              </a:solidFill>
            </a:endParaRPr>
          </a:p>
        </p:txBody>
      </p:sp>
      <p:sp>
        <p:nvSpPr>
          <p:cNvPr id="659" name="Google Shape;659;p40"/>
          <p:cNvSpPr/>
          <p:nvPr/>
        </p:nvSpPr>
        <p:spPr>
          <a:xfrm>
            <a:off x="2209394" y="3986522"/>
            <a:ext cx="1564200" cy="1701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1174018" y="1577317"/>
            <a:ext cx="3624900" cy="1727400"/>
          </a:xfrm>
          <a:prstGeom prst="rect">
            <a:avLst/>
          </a:prstGeom>
          <a:noFill/>
          <a:ln cap="flat" cmpd="sng" w="19050">
            <a:solidFill>
              <a:srgbClr val="20124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0"/>
          <p:cNvSpPr/>
          <p:nvPr/>
        </p:nvSpPr>
        <p:spPr>
          <a:xfrm>
            <a:off x="1174018" y="1099548"/>
            <a:ext cx="3624900" cy="2544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2" name="Google Shape;662;p40"/>
          <p:cNvGraphicFramePr/>
          <p:nvPr/>
        </p:nvGraphicFramePr>
        <p:xfrm>
          <a:off x="5202767" y="90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3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Board_Register page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potato.board.02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2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_select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글 구분 선택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일반, 산다, 공지, 질문 4개가 있음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세션에서 자동으로 작성자 id 들고옴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사용자가 직접 입력하는 내용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사용자가 첨부하는 파일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_password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비밀글 선택 및 비밀번호 숫자 4자리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000000"/>
                          </a:solidFill>
                        </a:rPr>
                        <a:t>지정 가능</a:t>
                      </a:r>
                      <a:endParaRPr b="1" sz="800">
                        <a:solidFill>
                          <a:srgbClr val="000000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6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사용자가 선택가능한</a:t>
                      </a:r>
                      <a:endParaRPr b="1"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글등록, 취소, 목록으로 돌아가는 버튼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3" name="Google Shape;663;p4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0"/>
          <p:cNvSpPr txBox="1"/>
          <p:nvPr/>
        </p:nvSpPr>
        <p:spPr>
          <a:xfrm>
            <a:off x="1102075" y="348200"/>
            <a:ext cx="435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</a:t>
            </a:r>
            <a:r>
              <a:rPr lang="ko">
                <a:solidFill>
                  <a:schemeClr val="dk1"/>
                </a:solidFill>
              </a:rPr>
              <a:t>UI설계서 - </a:t>
            </a:r>
            <a:r>
              <a:rPr lang="ko">
                <a:solidFill>
                  <a:schemeClr val="dk1"/>
                </a:solidFill>
              </a:rPr>
              <a:t>게시판_등록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667" name="Google Shape;667;p40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668" name="Google Shape;668;p40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669" name="Google Shape;669;p40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70" name="Google Shape;670;p40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671" name="Google Shape;671;p40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672" name="Google Shape;672;p40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673" name="Google Shape;673;p40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363" y="2594418"/>
            <a:ext cx="2737236" cy="189152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580000" dist="76200">
              <a:srgbClr val="000000">
                <a:alpha val="50000"/>
              </a:srgbClr>
            </a:outerShdw>
          </a:effectLst>
        </p:spPr>
      </p:pic>
      <p:pic>
        <p:nvPicPr>
          <p:cNvPr id="679" name="Google Shape;6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04539"/>
            <a:ext cx="2456562" cy="1697556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580000" dist="76200">
              <a:srgbClr val="000000">
                <a:alpha val="50000"/>
              </a:srgbClr>
            </a:outerShdw>
          </a:effectLst>
        </p:spPr>
      </p:pic>
      <p:sp>
        <p:nvSpPr>
          <p:cNvPr id="680" name="Google Shape;680;p41"/>
          <p:cNvSpPr/>
          <p:nvPr/>
        </p:nvSpPr>
        <p:spPr>
          <a:xfrm>
            <a:off x="3838638" y="1871109"/>
            <a:ext cx="237000" cy="2355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681" name="Google Shape;681;p41"/>
          <p:cNvSpPr/>
          <p:nvPr/>
        </p:nvSpPr>
        <p:spPr>
          <a:xfrm>
            <a:off x="2622796" y="3098688"/>
            <a:ext cx="237000" cy="2355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682" name="Google Shape;682;p41"/>
          <p:cNvSpPr/>
          <p:nvPr/>
        </p:nvSpPr>
        <p:spPr>
          <a:xfrm>
            <a:off x="4216181" y="1871109"/>
            <a:ext cx="237000" cy="2355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683" name="Google Shape;683;p41"/>
          <p:cNvSpPr/>
          <p:nvPr/>
        </p:nvSpPr>
        <p:spPr>
          <a:xfrm>
            <a:off x="1032428" y="1635526"/>
            <a:ext cx="237000" cy="2355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684" name="Google Shape;684;p41"/>
          <p:cNvSpPr/>
          <p:nvPr/>
        </p:nvSpPr>
        <p:spPr>
          <a:xfrm>
            <a:off x="3464764" y="1924651"/>
            <a:ext cx="280200" cy="1284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1"/>
          <p:cNvSpPr/>
          <p:nvPr/>
        </p:nvSpPr>
        <p:spPr>
          <a:xfrm rot="-5400000">
            <a:off x="3817963" y="2319924"/>
            <a:ext cx="278400" cy="1293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1"/>
          <p:cNvSpPr/>
          <p:nvPr/>
        </p:nvSpPr>
        <p:spPr>
          <a:xfrm>
            <a:off x="3798840" y="1832931"/>
            <a:ext cx="712800" cy="321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1476649" y="1009217"/>
            <a:ext cx="1283700" cy="153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/>
          <p:nvPr/>
        </p:nvSpPr>
        <p:spPr>
          <a:xfrm>
            <a:off x="2675253" y="2861117"/>
            <a:ext cx="1422900" cy="116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9" name="Google Shape;689;p41"/>
          <p:cNvGraphicFramePr/>
          <p:nvPr/>
        </p:nvGraphicFramePr>
        <p:xfrm>
          <a:off x="5205333" y="90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시스템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화면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MapSearch page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코드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potato.map.01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타입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Scroll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스크롤로 지도 레벨 변경 가능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서울은 확대시 상세 볼 수 있도록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모든 지역에는 지역에 해당하는 리스트로 이동할 수 있는 링크를 건다.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우리나라 전체가 보이는 맵으로 특별, 광역시 및 도 표시 클릭 가능 리스트로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button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서울은 구로 나눠서 표기 클릭시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해당 리스트로 진입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0" name="Google Shape;690;p4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1"/>
          <p:cNvSpPr txBox="1"/>
          <p:nvPr/>
        </p:nvSpPr>
        <p:spPr>
          <a:xfrm>
            <a:off x="1102075" y="348200"/>
            <a:ext cx="435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지도 검색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4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694" name="Google Shape;694;p41">
            <a:hlinkClick action="ppaction://hlinksldjump" r:id="rId5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695" name="Google Shape;695;p41">
            <a:hlinkClick action="ppaction://hlinksldjump" r:id="rId6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696" name="Google Shape;696;p41">
            <a:hlinkClick action="ppaction://hlinksldjump" r:id="rId7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97" name="Google Shape;697;p41">
            <a:hlinkClick action="ppaction://hlinksldjump" r:id="rId8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698" name="Google Shape;698;p41">
            <a:hlinkClick action="ppaction://hlinksldjump" r:id="rId9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699" name="Google Shape;699;p41">
            <a:hlinkClick action="ppaction://hlinksldjump" r:id="rId10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00" name="Google Shape;700;p41">
            <a:hlinkClick action="ppaction://hlinksldjump" r:id="rId11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948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목차</a:t>
            </a:r>
            <a:endParaRPr b="1"/>
          </a:p>
        </p:txBody>
      </p:sp>
      <p:sp>
        <p:nvSpPr>
          <p:cNvPr id="70" name="Google Shape;70;p15"/>
          <p:cNvSpPr/>
          <p:nvPr/>
        </p:nvSpPr>
        <p:spPr>
          <a:xfrm>
            <a:off x="-124850" y="787425"/>
            <a:ext cx="9421200" cy="573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921500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769100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>
            <a:hlinkClick action="ppaction://hlinksldjump" r:id="rId3"/>
          </p:cNvPr>
          <p:cNvSpPr txBox="1"/>
          <p:nvPr/>
        </p:nvSpPr>
        <p:spPr>
          <a:xfrm>
            <a:off x="6921500" y="1371600"/>
            <a:ext cx="1114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4. 개발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746975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594575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>
            <a:hlinkClick action="ppaction://hlinksldjump" r:id="rId4"/>
          </p:cNvPr>
          <p:cNvSpPr txBox="1"/>
          <p:nvPr/>
        </p:nvSpPr>
        <p:spPr>
          <a:xfrm>
            <a:off x="4746975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3. 설계 &amp; 서류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572450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420050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>
            <a:hlinkClick action="ppaction://hlinksldjump" r:id="rId5"/>
          </p:cNvPr>
          <p:cNvSpPr txBox="1"/>
          <p:nvPr/>
        </p:nvSpPr>
        <p:spPr>
          <a:xfrm>
            <a:off x="2572450" y="1371600"/>
            <a:ext cx="1396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2. 개발환경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97925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45525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>
            <a:hlinkClick action="ppaction://hlinksldjump" r:id="rId6"/>
          </p:cNvPr>
          <p:cNvSpPr txBox="1"/>
          <p:nvPr/>
        </p:nvSpPr>
        <p:spPr>
          <a:xfrm>
            <a:off x="397925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1.기획배경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5925" y="228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22850" y="2208375"/>
            <a:ext cx="133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기획배경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2"/>
                </a:solidFill>
              </a:rPr>
              <a:t>사이트비교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2"/>
                </a:solidFill>
              </a:rPr>
              <a:t>일정관리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839150" y="2302200"/>
            <a:ext cx="1336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2"/>
                </a:solidFill>
              </a:rPr>
              <a:t>개발환경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2"/>
                </a:solidFill>
              </a:rPr>
              <a:t>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012475" y="2032675"/>
            <a:ext cx="13023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분석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논리모델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설계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(UI, 시스템)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204200" y="2032675"/>
            <a:ext cx="13965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메인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글 게시판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상품 게시판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기타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472" y="909889"/>
            <a:ext cx="2869935" cy="34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2"/>
          <p:cNvSpPr/>
          <p:nvPr/>
        </p:nvSpPr>
        <p:spPr>
          <a:xfrm>
            <a:off x="1247422" y="1147491"/>
            <a:ext cx="233700" cy="2328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3139258" y="1147491"/>
            <a:ext cx="233700" cy="2328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1247435" y="1678944"/>
            <a:ext cx="233700" cy="2328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4000047" y="2007796"/>
            <a:ext cx="233700" cy="2328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graphicFrame>
        <p:nvGraphicFramePr>
          <p:cNvPr id="710" name="Google Shape;710;p42"/>
          <p:cNvGraphicFramePr/>
          <p:nvPr/>
        </p:nvGraphicFramePr>
        <p:xfrm>
          <a:off x="5198278" y="90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792175"/>
                <a:gridCol w="804400"/>
                <a:gridCol w="2003425"/>
              </a:tblGrid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System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Display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Board_Modify page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Code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potato.board.02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Type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HTML, JAVASCRIPT, CSS</a:t>
                      </a:r>
                      <a:endParaRPr b="1" sz="800"/>
                    </a:p>
                  </a:txBody>
                  <a:tcPr marT="91425" marB="91425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Description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  <a:tr h="3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_select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검색 조건 변경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input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_text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검색어를 입력하여 상품 시세 검색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span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입력한 검색어 span에 표시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rgbClr val="38761D"/>
                          </a:solidFill>
                        </a:rPr>
                        <a:t>canvas</a:t>
                      </a:r>
                      <a:endParaRPr b="1" sz="800">
                        <a:solidFill>
                          <a:srgbClr val="38761D"/>
                        </a:solidFill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입력값에 대한 결과값 그래프로 표현</a:t>
                      </a:r>
                      <a:endParaRPr b="1"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1" name="Google Shape;711;p4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/>
        </p:nvSpPr>
        <p:spPr>
          <a:xfrm>
            <a:off x="1102075" y="348200"/>
            <a:ext cx="435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UI설계서 - 시세등록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4" name="Google Shape;714;p4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715" name="Google Shape;715;p42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716" name="Google Shape;716;p42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717" name="Google Shape;717;p42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18" name="Google Shape;718;p42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719" name="Google Shape;719;p42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720" name="Google Shape;720;p42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21" name="Google Shape;721;p42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38" y="990600"/>
            <a:ext cx="5105401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3"/>
          <p:cNvSpPr/>
          <p:nvPr/>
        </p:nvSpPr>
        <p:spPr>
          <a:xfrm>
            <a:off x="1905000" y="915800"/>
            <a:ext cx="3505200" cy="2520000"/>
          </a:xfrm>
          <a:prstGeom prst="roundRect">
            <a:avLst>
              <a:gd fmla="val 8538" name="adj"/>
            </a:avLst>
          </a:prstGeom>
          <a:noFill/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3"/>
          <p:cNvSpPr/>
          <p:nvPr/>
        </p:nvSpPr>
        <p:spPr>
          <a:xfrm>
            <a:off x="5486400" y="911700"/>
            <a:ext cx="1752600" cy="2062800"/>
          </a:xfrm>
          <a:prstGeom prst="roundRect">
            <a:avLst>
              <a:gd fmla="val 8843" name="adj"/>
            </a:avLst>
          </a:prstGeom>
          <a:noFill/>
          <a:ln cap="flat" cmpd="sng" w="28575">
            <a:solidFill>
              <a:srgbClr val="93C47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3"/>
          <p:cNvSpPr/>
          <p:nvPr/>
        </p:nvSpPr>
        <p:spPr>
          <a:xfrm>
            <a:off x="1959500" y="3518750"/>
            <a:ext cx="4898400" cy="1362600"/>
          </a:xfrm>
          <a:prstGeom prst="roundRect">
            <a:avLst>
              <a:gd fmla="val 9471" name="adj"/>
            </a:avLst>
          </a:prstGeom>
          <a:noFill/>
          <a:ln cap="flat" cmpd="sng" w="2857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3"/>
          <p:cNvSpPr txBox="1"/>
          <p:nvPr/>
        </p:nvSpPr>
        <p:spPr>
          <a:xfrm>
            <a:off x="1143000" y="152400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3"/>
          <p:cNvSpPr txBox="1"/>
          <p:nvPr/>
        </p:nvSpPr>
        <p:spPr>
          <a:xfrm>
            <a:off x="762000" y="11444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660000"/>
                </a:solidFill>
              </a:rPr>
              <a:t>Member</a:t>
            </a:r>
            <a:endParaRPr b="1" sz="16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660000"/>
                </a:solidFill>
              </a:rPr>
              <a:t>(멤버)</a:t>
            </a:r>
            <a:endParaRPr b="1" sz="1600">
              <a:solidFill>
                <a:srgbClr val="660000"/>
              </a:solidFill>
            </a:endParaRPr>
          </a:p>
        </p:txBody>
      </p:sp>
      <p:sp>
        <p:nvSpPr>
          <p:cNvPr id="732" name="Google Shape;732;p43"/>
          <p:cNvSpPr txBox="1"/>
          <p:nvPr/>
        </p:nvSpPr>
        <p:spPr>
          <a:xfrm>
            <a:off x="7239000" y="11457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74E13"/>
                </a:solidFill>
              </a:rPr>
              <a:t>Board</a:t>
            </a:r>
            <a:endParaRPr b="1" sz="16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74E13"/>
                </a:solidFill>
              </a:rPr>
              <a:t>(게시판)</a:t>
            </a:r>
            <a:endParaRPr b="1" sz="1600">
              <a:solidFill>
                <a:srgbClr val="274E13"/>
              </a:solidFill>
            </a:endParaRPr>
          </a:p>
        </p:txBody>
      </p:sp>
      <p:sp>
        <p:nvSpPr>
          <p:cNvPr id="733" name="Google Shape;733;p43"/>
          <p:cNvSpPr txBox="1"/>
          <p:nvPr/>
        </p:nvSpPr>
        <p:spPr>
          <a:xfrm>
            <a:off x="7010400" y="3591300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C4587"/>
                </a:solidFill>
              </a:rPr>
              <a:t>Product</a:t>
            </a:r>
            <a:endParaRPr b="1" sz="16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C4587"/>
                </a:solidFill>
              </a:rPr>
              <a:t>(상품)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734" name="Google Shape;734;p4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3"/>
          <p:cNvSpPr txBox="1"/>
          <p:nvPr/>
        </p:nvSpPr>
        <p:spPr>
          <a:xfrm>
            <a:off x="1102075" y="348200"/>
            <a:ext cx="435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b. ERD_전체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7" name="Google Shape;737;p4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738" name="Google Shape;738;p43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739" name="Google Shape;739;p43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740" name="Google Shape;740;p43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41" name="Google Shape;741;p43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742" name="Google Shape;742;p43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743" name="Google Shape;743;p43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44" name="Google Shape;744;p43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50" y="1126975"/>
            <a:ext cx="7952926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4"/>
          <p:cNvSpPr txBox="1"/>
          <p:nvPr/>
        </p:nvSpPr>
        <p:spPr>
          <a:xfrm>
            <a:off x="1102075" y="348200"/>
            <a:ext cx="435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b. ERD - 멤버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4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754" name="Google Shape;754;p44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755" name="Google Shape;755;p44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756" name="Google Shape;756;p44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57" name="Google Shape;757;p44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758" name="Google Shape;758;p44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759" name="Google Shape;759;p44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60" name="Google Shape;760;p44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973" y="1165075"/>
            <a:ext cx="6711029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5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</a:t>
            </a:r>
            <a:r>
              <a:rPr lang="ko">
                <a:solidFill>
                  <a:schemeClr val="dk1"/>
                </a:solidFill>
              </a:rPr>
              <a:t>. ERD - 게시판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4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770" name="Google Shape;770;p45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771" name="Google Shape;771;p45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772" name="Google Shape;772;p45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73" name="Google Shape;773;p45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774" name="Google Shape;774;p45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775" name="Google Shape;775;p45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76" name="Google Shape;776;p45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26975"/>
            <a:ext cx="805549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6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b. ERD - 상품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5" name="Google Shape;785;p4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786" name="Google Shape;786;p46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787" name="Google Shape;787;p46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788" name="Google Shape;788;p46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89" name="Google Shape;789;p46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790" name="Google Shape;790;p46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791" name="Google Shape;791;p46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792" name="Google Shape;792;p46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7" name="Google Shape;797;p47"/>
          <p:cNvGraphicFramePr/>
          <p:nvPr/>
        </p:nvGraphicFramePr>
        <p:xfrm>
          <a:off x="837213" y="90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50"/>
                <a:gridCol w="834125"/>
                <a:gridCol w="710225"/>
                <a:gridCol w="520275"/>
                <a:gridCol w="677200"/>
                <a:gridCol w="718500"/>
                <a:gridCol w="1362675"/>
              </a:tblGrid>
              <a:tr h="121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local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작성일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page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 / 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06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System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Potato Market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 설명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지역명과 지역코드를 관리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0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No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Attribute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DataType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DataLength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Ky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Check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Default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Description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21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지역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L_NAME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지역 이름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8" name="Google Shape;798;p47"/>
          <p:cNvGraphicFramePr/>
          <p:nvPr/>
        </p:nvGraphicFramePr>
        <p:xfrm>
          <a:off x="837193" y="162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25"/>
                <a:gridCol w="834100"/>
                <a:gridCol w="710225"/>
                <a:gridCol w="520300"/>
                <a:gridCol w="677200"/>
                <a:gridCol w="718500"/>
                <a:gridCol w="1362650"/>
              </a:tblGrid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Member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작성일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page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 / 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System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Potato Market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 설명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No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Attribute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DataType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DataLength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Ky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Check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Default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Description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회원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FK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지역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3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M_PW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비밀번호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4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M_NAME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회원 이름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M_NICK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UK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닉네임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6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M_BIRTH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생년월일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7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M_GENDER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M, F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성별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8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M_ADDRESS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주소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9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M_LIKE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추천 수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M_JOINDATE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SYSDATE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가입일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M_INTRO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소개글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M_SELLAMOUNT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판매 횟수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13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M_VISIT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방문 횟수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14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M_IMAGE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프로필 사진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M_STATUS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O, L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계정 상태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16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M_LOGINDATE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마지막 로그인 날짜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17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M_REPORTCOUNT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신고 당한 횟수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18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M_PHONE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전화번호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19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M_EMAIL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UK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이메일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M_EMAILHASH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이메일 변환 코드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M_AUTHORIZATION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U, M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U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권한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M_JOINWAY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가입 방법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9" name="Google Shape;799;p4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02" name="Google Shape;802;p47"/>
          <p:cNvSpPr txBox="1"/>
          <p:nvPr/>
        </p:nvSpPr>
        <p:spPr>
          <a:xfrm>
            <a:off x="1102075" y="348200"/>
            <a:ext cx="3016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b. 테이블 정의서 - 지역 &amp; 멤버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3" name="Google Shape;803;p47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04" name="Google Shape;804;p47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05" name="Google Shape;805;p47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06" name="Google Shape;806;p47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07" name="Google Shape;807;p47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08" name="Google Shape;808;p47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09" name="Google Shape;809;p47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48"/>
          <p:cNvGraphicFramePr/>
          <p:nvPr/>
        </p:nvGraphicFramePr>
        <p:xfrm>
          <a:off x="839683" y="91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25"/>
                <a:gridCol w="834100"/>
                <a:gridCol w="710225"/>
                <a:gridCol w="520300"/>
                <a:gridCol w="677225"/>
                <a:gridCol w="718500"/>
                <a:gridCol w="1362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Category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작성일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page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3 / 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System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Potato Market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 설명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19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No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Attribute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DataType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DataLength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Ky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Check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Default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Description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C_LID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1-5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대분류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C_SID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1-5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소분류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3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C_NAME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카테고리 이름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Product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작성일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page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4 / 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System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Potato Market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테이블 설명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19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No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Attribute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DataType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DataLength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Ky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NN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Check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Default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500"/>
                        <a:t>Description</a:t>
                      </a:r>
                      <a:endParaRPr b="1"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M_ID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FK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판매자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3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C_LID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FK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대분류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4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C_SID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FK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소분류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L_ID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FK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지역 아이디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6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P_NAME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4000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제목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7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P_ADDDATE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등록 날짜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8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P_VALUE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가격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9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P_STATUS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A, B, C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품질 상태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P_DESCRIPTION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4000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상품 설명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P_LIKE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좋아요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P_BRAND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VARCHAR2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500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브랜드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13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P_DEALSTATUS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Y, 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거래 상태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14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P_DEALDATE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DATE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거래 완료 날짜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15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P_PREMIUM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CHAR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G, P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G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거래 방법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16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P_VIEW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NUMBER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Default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N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500"/>
                        <a:t>조회수</a:t>
                      </a:r>
                      <a:endParaRPr sz="5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5" name="Google Shape;815;p4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8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테이블정의서 </a:t>
            </a:r>
            <a:r>
              <a:rPr lang="ko">
                <a:solidFill>
                  <a:schemeClr val="dk1"/>
                </a:solidFill>
              </a:rPr>
              <a:t>- 카테고리 &amp; 상품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p4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19" name="Google Shape;819;p48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20" name="Google Shape;820;p48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21" name="Google Shape;821;p48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22" name="Google Shape;822;p48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23" name="Google Shape;823;p48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24" name="Google Shape;824;p48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25" name="Google Shape;825;p48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" name="Google Shape;830;p49"/>
          <p:cNvGraphicFramePr/>
          <p:nvPr/>
        </p:nvGraphicFramePr>
        <p:xfrm>
          <a:off x="842536" y="9053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25"/>
                <a:gridCol w="834125"/>
                <a:gridCol w="710250"/>
                <a:gridCol w="520300"/>
                <a:gridCol w="677200"/>
                <a:gridCol w="718500"/>
                <a:gridCol w="1362675"/>
              </a:tblGrid>
              <a:tr h="14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Report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R_ID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신고번호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신고자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피 신고자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R_REASON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사유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Favor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6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C_LID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대분류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C_SID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소분류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Board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7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작성자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B_TYPE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G, P, Q, 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타입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B_TITLE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글 제목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B_TIMESTAMP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TIMESTAMP(6)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글 작성 날짜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B_VIEW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조회수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7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B_LIKE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좋아요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8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B_CONTENT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글 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9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B_SECRET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Y, 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비밀글 여부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B_SECRETNUMBER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비밀글 비밀번호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B_REF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최상위 게시글 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B_RE_STEP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댓글 순서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B_RE_LEVEL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대댓글 순서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1" name="Google Shape;831;p4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9"/>
          <p:cNvSpPr txBox="1"/>
          <p:nvPr/>
        </p:nvSpPr>
        <p:spPr>
          <a:xfrm>
            <a:off x="1102075" y="348200"/>
            <a:ext cx="4041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테이블정의서 - 신고 &amp; 관심분야&amp; 게시판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p4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35" name="Google Shape;835;p49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36" name="Google Shape;836;p49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37" name="Google Shape;837;p49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38" name="Google Shape;838;p49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39" name="Google Shape;839;p49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40" name="Google Shape;840;p49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41" name="Google Shape;841;p49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50"/>
          <p:cNvGraphicFramePr/>
          <p:nvPr/>
        </p:nvGraphicFramePr>
        <p:xfrm>
          <a:off x="838297" y="9122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50"/>
                <a:gridCol w="834125"/>
                <a:gridCol w="710250"/>
                <a:gridCol w="520300"/>
                <a:gridCol w="677200"/>
                <a:gridCol w="718475"/>
                <a:gridCol w="1362675"/>
              </a:tblGrid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Out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8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O_STATUS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Y, 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탈퇴 여부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O_OUTDATE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DATE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탈퇴 날짜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O_REASON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탈퇴 사유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PAdd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9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PA_IMG1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이미지1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PA_IMG2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이미지2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PA_IMG3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이미지3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BAdd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10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BA_IMG1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이미지1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BA_IMG2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이미지2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BA_IMG3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이미지3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7" name="Google Shape;847;p5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0"/>
          <p:cNvSpPr txBox="1"/>
          <p:nvPr/>
        </p:nvSpPr>
        <p:spPr>
          <a:xfrm>
            <a:off x="1102075" y="348200"/>
            <a:ext cx="5186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테이블정의서 - 탈퇴 &amp; 상품이미지 &amp; 게시판이미지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5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51" name="Google Shape;851;p50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52" name="Google Shape;852;p50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53" name="Google Shape;853;p50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54" name="Google Shape;854;p50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55" name="Google Shape;855;p50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56" name="Google Shape;856;p50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57" name="Google Shape;857;p50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" name="Google Shape;862;p51"/>
          <p:cNvGraphicFramePr/>
          <p:nvPr/>
        </p:nvGraphicFramePr>
        <p:xfrm>
          <a:off x="841019" y="9029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875"/>
                <a:gridCol w="1131425"/>
                <a:gridCol w="834125"/>
                <a:gridCol w="710225"/>
                <a:gridCol w="520275"/>
                <a:gridCol w="677200"/>
                <a:gridCol w="718500"/>
                <a:gridCol w="1362675"/>
              </a:tblGrid>
              <a:tr h="17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MLike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11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4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추천 당한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추천한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PLike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12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4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KF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KF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BLIke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13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4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5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게시글 번호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M_ID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회원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3" name="Google Shape;863;p5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1"/>
          <p:cNvSpPr txBox="1"/>
          <p:nvPr/>
        </p:nvSpPr>
        <p:spPr>
          <a:xfrm>
            <a:off x="1102075" y="348200"/>
            <a:ext cx="4312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테이블정의서 - 추천&amp; 상품좋아요&amp; 게시판추천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5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67" name="Google Shape;867;p51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68" name="Google Shape;868;p51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69" name="Google Shape;869;p51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70" name="Google Shape;870;p51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71" name="Google Shape;871;p51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72" name="Google Shape;872;p51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73" name="Google Shape;873;p51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1. 기획배경</a:t>
            </a:r>
            <a:endParaRPr b="1" sz="2400"/>
          </a:p>
        </p:txBody>
      </p:sp>
      <p:sp>
        <p:nvSpPr>
          <p:cNvPr id="95" name="Google Shape;95;p16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</a:t>
            </a:r>
            <a:r>
              <a:rPr lang="ko">
                <a:solidFill>
                  <a:schemeClr val="dk1"/>
                </a:solidFill>
              </a:rPr>
              <a:t>. 기획배경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6">
            <a:hlinkClick action="ppaction://hlinksldjump" r:id="rId3"/>
          </p:cNvPr>
          <p:cNvSpPr/>
          <p:nvPr/>
        </p:nvSpPr>
        <p:spPr>
          <a:xfrm>
            <a:off x="-47900" y="212734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7" name="Google Shape;97;p16">
            <a:hlinkClick action="ppaction://hlinksldjump" r:id="rId4"/>
          </p:cNvPr>
          <p:cNvSpPr/>
          <p:nvPr/>
        </p:nvSpPr>
        <p:spPr>
          <a:xfrm>
            <a:off x="-47900" y="75734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1. 기획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8" name="Google Shape;98;p16">
            <a:hlinkClick action="ppaction://hlinksldjump" r:id="rId5"/>
          </p:cNvPr>
          <p:cNvSpPr/>
          <p:nvPr/>
        </p:nvSpPr>
        <p:spPr>
          <a:xfrm>
            <a:off x="-47900" y="28551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9" name="Google Shape;99;p16">
            <a:hlinkClick action="ppaction://hlinksldjump" r:id="rId6"/>
          </p:cNvPr>
          <p:cNvSpPr/>
          <p:nvPr/>
        </p:nvSpPr>
        <p:spPr>
          <a:xfrm>
            <a:off x="-47900" y="14741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</a:t>
            </a:r>
            <a:r>
              <a:rPr b="1" lang="ko" sz="600"/>
              <a:t>-2.유사</a:t>
            </a:r>
            <a:endParaRPr b="1" sz="600"/>
          </a:p>
        </p:txBody>
      </p:sp>
      <p:sp>
        <p:nvSpPr>
          <p:cNvPr id="100" name="Google Shape;100;p16">
            <a:hlinkClick action="ppaction://hlinksldjump" r:id="rId7"/>
          </p:cNvPr>
          <p:cNvSpPr/>
          <p:nvPr/>
        </p:nvSpPr>
        <p:spPr>
          <a:xfrm>
            <a:off x="-47900" y="18007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1-3.일정</a:t>
            </a:r>
            <a:endParaRPr b="1" sz="600"/>
          </a:p>
        </p:txBody>
      </p:sp>
      <p:sp>
        <p:nvSpPr>
          <p:cNvPr id="101" name="Google Shape;101;p16">
            <a:hlinkClick action="ppaction://hlinksldjump" r:id="rId8"/>
          </p:cNvPr>
          <p:cNvSpPr/>
          <p:nvPr/>
        </p:nvSpPr>
        <p:spPr>
          <a:xfrm>
            <a:off x="-47900" y="2491818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02" name="Google Shape;102;p16">
            <a:hlinkClick action="ppaction://hlinksldjump" r:id="rId9"/>
          </p:cNvPr>
          <p:cNvSpPr/>
          <p:nvPr/>
        </p:nvSpPr>
        <p:spPr>
          <a:xfrm>
            <a:off x="-47900" y="114205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</a:t>
            </a:r>
            <a:r>
              <a:rPr b="1" lang="ko" sz="600"/>
              <a:t>-1.기획</a:t>
            </a:r>
            <a:endParaRPr b="1" sz="600"/>
          </a:p>
        </p:txBody>
      </p:sp>
      <p:sp>
        <p:nvSpPr>
          <p:cNvPr id="103" name="Google Shape;103;p16"/>
          <p:cNvSpPr txBox="1"/>
          <p:nvPr/>
        </p:nvSpPr>
        <p:spPr>
          <a:xfrm>
            <a:off x="-5673800" y="1421175"/>
            <a:ext cx="34323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단순히 구매만 하는 웹페이지가 아닌 유저 모두가 판매자 또는 구매자가 될 수 있는 중고 마켓 사이트가 흥미로웠다. 그 중 요즘 제일 잘 나가는 당근 마켓이 UI나 기능적인 측면에서 제일 직관적이고 심플해서 선택하게 되었고 다른 경쟁 사이트(중고나라,번개장터)의 장단점을 비교 분석하여 시세 조회 기능 및 OOO을 추가 했다.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124805" y="1806983"/>
            <a:ext cx="1495800" cy="187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왜</a:t>
            </a:r>
            <a:r>
              <a:rPr lang="ko" sz="1600">
                <a:solidFill>
                  <a:srgbClr val="666666"/>
                </a:solidFill>
              </a:rPr>
              <a:t>??</a:t>
            </a:r>
            <a:r>
              <a:rPr lang="ko" sz="1600">
                <a:solidFill>
                  <a:srgbClr val="666666"/>
                </a:solidFill>
              </a:rPr>
              <a:t> 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하필이면?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그 많고 많은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사이트 중에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중고 마켓</a:t>
            </a:r>
            <a:r>
              <a:rPr lang="ko" sz="1000">
                <a:solidFill>
                  <a:srgbClr val="666666"/>
                </a:solidFill>
              </a:rPr>
              <a:t>을</a:t>
            </a:r>
            <a:r>
              <a:rPr lang="ko" sz="1600">
                <a:solidFill>
                  <a:srgbClr val="666666"/>
                </a:solidFill>
              </a:rPr>
              <a:t>?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675103" y="1403350"/>
            <a:ext cx="4983000" cy="74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* 중고 시장규모 </a:t>
            </a:r>
            <a:r>
              <a:rPr b="1" lang="ko" sz="1600">
                <a:solidFill>
                  <a:srgbClr val="666666"/>
                </a:solidFill>
              </a:rPr>
              <a:t>20조</a:t>
            </a:r>
            <a:r>
              <a:rPr lang="ko">
                <a:solidFill>
                  <a:srgbClr val="666666"/>
                </a:solidFill>
              </a:rPr>
              <a:t>원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ko" sz="1000">
                <a:solidFill>
                  <a:srgbClr val="666666"/>
                </a:solidFill>
              </a:rPr>
              <a:t>쇼핑 앱 시장 트렌드로 부상</a:t>
            </a:r>
            <a:r>
              <a:rPr lang="ko" sz="600">
                <a:solidFill>
                  <a:srgbClr val="666666"/>
                </a:solidFill>
              </a:rPr>
              <a:t>(중고,리퍼 구매선호 68.3%/1000대상 트렌드모니터조사)</a:t>
            </a:r>
            <a:endParaRPr sz="600">
              <a:solidFill>
                <a:srgbClr val="666666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881342" y="2610716"/>
            <a:ext cx="474900" cy="2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400"/>
          </a:solidFill>
          <a:ln cap="flat" cmpd="sng" w="19050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3675103" y="2372463"/>
            <a:ext cx="4983000" cy="74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* </a:t>
            </a:r>
            <a:r>
              <a:rPr b="1" lang="ko" sz="1600">
                <a:solidFill>
                  <a:srgbClr val="666666"/>
                </a:solidFill>
              </a:rPr>
              <a:t>지역기반</a:t>
            </a:r>
            <a:r>
              <a:rPr lang="ko">
                <a:solidFill>
                  <a:srgbClr val="666666"/>
                </a:solidFill>
              </a:rPr>
              <a:t> 플랫폼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ko" sz="1000">
                <a:solidFill>
                  <a:srgbClr val="666666"/>
                </a:solidFill>
              </a:rPr>
              <a:t>2019 10대 소비트렌드</a:t>
            </a:r>
            <a:r>
              <a:rPr lang="ko" sz="600">
                <a:solidFill>
                  <a:srgbClr val="666666"/>
                </a:solidFill>
              </a:rPr>
              <a:t>([트렌드 코리아 2020])</a:t>
            </a:r>
            <a:endParaRPr sz="600">
              <a:solidFill>
                <a:srgbClr val="666666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3675103" y="3341576"/>
            <a:ext cx="4983000" cy="747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* 중고 거래의 </a:t>
            </a:r>
            <a:r>
              <a:rPr b="1" lang="ko" sz="1600">
                <a:solidFill>
                  <a:srgbClr val="666666"/>
                </a:solidFill>
              </a:rPr>
              <a:t>인식 변화</a:t>
            </a:r>
            <a:endParaRPr sz="6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ko" sz="1000">
                <a:solidFill>
                  <a:srgbClr val="666666"/>
                </a:solidFill>
              </a:rPr>
              <a:t>부정적 감정 2015년 45%   2018년 28%</a:t>
            </a:r>
            <a:endParaRPr sz="600">
              <a:solidFill>
                <a:srgbClr val="66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-"/>
            </a:pPr>
            <a:r>
              <a:rPr lang="ko" sz="1000">
                <a:solidFill>
                  <a:srgbClr val="666666"/>
                </a:solidFill>
              </a:rPr>
              <a:t>긍정적 감정 2015년 55%   2018년 72% 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8" name="Google Shape;878;p52"/>
          <p:cNvGraphicFramePr/>
          <p:nvPr/>
        </p:nvGraphicFramePr>
        <p:xfrm>
          <a:off x="839575" y="9035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{AB740C19-00A1-4A38-848D-44D1177FD378}</a:tableStyleId>
              </a:tblPr>
              <a:tblGrid>
                <a:gridCol w="883675"/>
                <a:gridCol w="1081900"/>
                <a:gridCol w="1131425"/>
                <a:gridCol w="834125"/>
                <a:gridCol w="710225"/>
                <a:gridCol w="520275"/>
                <a:gridCol w="677225"/>
                <a:gridCol w="718475"/>
                <a:gridCol w="1362675"/>
              </a:tblGrid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TradeInfo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14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5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PK, 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상품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S_ID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판매자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B_ID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구매자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작성일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page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15 / 15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System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Potato Market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테이블 설명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5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No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Attribute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DataType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DataLength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Ky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NN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Check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Default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400"/>
                        <a:t>Description</a:t>
                      </a:r>
                      <a:endParaRPr b="1"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CHATID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PK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채팅방 아이디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FROMID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보낸 사람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3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TOID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FK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Y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받는 사람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CHATCONTENT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VARCHAR2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4000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내용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5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CHATTIME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TIMESTAMP(6)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11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보낸 시간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6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CHATREAD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NUMBER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Default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N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400"/>
                        <a:t>확인 여부</a:t>
                      </a:r>
                      <a:endParaRPr sz="4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9" name="Google Shape;879;p5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2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테이블정의서 - 판매정보 &amp; 채팅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2" name="Google Shape;882;p5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83" name="Google Shape;883;p52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84" name="Google Shape;884;p52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885" name="Google Shape;885;p52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886" name="Google Shape;886;p52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887" name="Google Shape;887;p52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888" name="Google Shape;888;p52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889" name="Google Shape;889;p52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3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</a:t>
            </a:r>
            <a:r>
              <a:rPr lang="ko">
                <a:solidFill>
                  <a:schemeClr val="dk1"/>
                </a:solidFill>
              </a:rPr>
              <a:t>- 멤버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p5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898" name="Google Shape;898;p53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899" name="Google Shape;899;p53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00" name="Google Shape;900;p53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01" name="Google Shape;901;p53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02" name="Google Shape;902;p53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03" name="Google Shape;903;p53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04" name="Google Shape;904;p53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905" name="Google Shape;905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52005" y="926850"/>
            <a:ext cx="5039999" cy="3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4"/>
          <p:cNvSpPr txBox="1"/>
          <p:nvPr/>
        </p:nvSpPr>
        <p:spPr>
          <a:xfrm>
            <a:off x="1102075" y="348200"/>
            <a:ext cx="3723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- 신고 &amp; 관심 카테고리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5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14" name="Google Shape;914;p54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15" name="Google Shape;915;p54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16" name="Google Shape;916;p54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17" name="Google Shape;917;p54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18" name="Google Shape;918;p54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19" name="Google Shape;919;p54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20" name="Google Shape;920;p54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921" name="Google Shape;921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91674" y="752700"/>
            <a:ext cx="6451000" cy="43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5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- 거래목록 체크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5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30" name="Google Shape;930;p55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31" name="Google Shape;931;p55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32" name="Google Shape;932;p55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33" name="Google Shape;933;p55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34" name="Google Shape;934;p55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35" name="Google Shape;935;p55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36" name="Google Shape;936;p55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937" name="Google Shape;937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2143" y="752700"/>
            <a:ext cx="5030056" cy="43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6"/>
          <p:cNvSpPr txBox="1"/>
          <p:nvPr/>
        </p:nvSpPr>
        <p:spPr>
          <a:xfrm>
            <a:off x="1102075" y="348200"/>
            <a:ext cx="4157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- 회원정보수정 &amp; 회원추천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5" name="Google Shape;945;p5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46" name="Google Shape;946;p56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47" name="Google Shape;947;p56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48" name="Google Shape;948;p56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49" name="Google Shape;949;p56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50" name="Google Shape;950;p56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51" name="Google Shape;951;p56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52" name="Google Shape;952;p56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953" name="Google Shape;953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7763" y="752700"/>
            <a:ext cx="4438824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2" y="1057500"/>
            <a:ext cx="6248398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5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7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- 게시판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2" name="Google Shape;962;p5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63" name="Google Shape;963;p57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64" name="Google Shape;964;p57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65" name="Google Shape;965;p57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66" name="Google Shape;966;p57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67" name="Google Shape;967;p57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68" name="Google Shape;968;p57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69" name="Google Shape;969;p57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8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d. 클래스 다이어그램 - 상품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5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78" name="Google Shape;978;p58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79" name="Google Shape;979;p58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80" name="Google Shape;980;p58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81" name="Google Shape;981;p58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82" name="Google Shape;982;p58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83" name="Google Shape;983;p58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984" name="Google Shape;984;p58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985" name="Google Shape;985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5525" y="886975"/>
            <a:ext cx="6384518" cy="41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9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</a:t>
            </a:r>
            <a:r>
              <a:rPr lang="ko">
                <a:solidFill>
                  <a:schemeClr val="dk1"/>
                </a:solidFill>
              </a:rPr>
              <a:t>. 시퀀스 다이어그램 - 회원가입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3" name="Google Shape;993;p5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994" name="Google Shape;994;p59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995" name="Google Shape;995;p59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996" name="Google Shape;996;p59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97" name="Google Shape;997;p59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998" name="Google Shape;998;p59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999" name="Google Shape;999;p59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00" name="Google Shape;1000;p59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1001" name="Google Shape;1001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62176" y="901225"/>
            <a:ext cx="5310001" cy="407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거래내역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9" name="Google Shape;1009;p6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10" name="Google Shape;1010;p60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11" name="Google Shape;1011;p60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12" name="Google Shape;1012;p60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13" name="Google Shape;1013;p60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14" name="Google Shape;1014;p60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15" name="Google Shape;1015;p60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16" name="Google Shape;1016;p60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1017" name="Google Shape;1017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3213" y="903102"/>
            <a:ext cx="7387926" cy="313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1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업데이트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5" name="Google Shape;1025;p6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26" name="Google Shape;1026;p61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27" name="Google Shape;1027;p61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28" name="Google Shape;1028;p61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29" name="Google Shape;1029;p61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30" name="Google Shape;1030;p61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31" name="Google Shape;1031;p61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32" name="Google Shape;1032;p61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1033" name="Google Shape;103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0750" y="919174"/>
            <a:ext cx="7920625" cy="335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968575" y="1133702"/>
            <a:ext cx="2529900" cy="3518218"/>
            <a:chOff x="968575" y="1133702"/>
            <a:chExt cx="2529900" cy="3518218"/>
          </a:xfrm>
        </p:grpSpPr>
        <p:sp>
          <p:nvSpPr>
            <p:cNvPr id="114" name="Google Shape;114;p17"/>
            <p:cNvSpPr/>
            <p:nvPr/>
          </p:nvSpPr>
          <p:spPr>
            <a:xfrm>
              <a:off x="968575" y="1687920"/>
              <a:ext cx="2529900" cy="2964000"/>
            </a:xfrm>
            <a:prstGeom prst="roundRect">
              <a:avLst>
                <a:gd fmla="val 534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dk2"/>
                  </a:solidFill>
                </a:rPr>
                <a:t>장점 : 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</a:t>
              </a: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초당 10여개의 상품이 등록  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 국내 최대 회원 가입 카페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 다양한 물건을 판매, 거래, 구매</a:t>
              </a:r>
              <a:endParaRPr b="1" sz="1600">
                <a:solidFill>
                  <a:schemeClr val="dk2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chemeClr val="dk2"/>
                  </a:solidFill>
                  <a:highlight>
                    <a:srgbClr val="FFFFFF"/>
                  </a:highlight>
                </a:rPr>
                <a:t>단점 : </a:t>
              </a:r>
              <a:endParaRPr b="1" sz="1600">
                <a:solidFill>
                  <a:schemeClr val="dk2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 </a:t>
              </a: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물건 거래도 신뢰 떨어짐 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 거래 완료시에도 판매 완료 확인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 알람이 계속 옴</a:t>
              </a:r>
              <a:endParaRPr sz="10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- </a:t>
              </a:r>
              <a:r>
                <a:rPr lang="ko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종종 성인 인증 알람 옴</a:t>
              </a:r>
              <a:endParaRPr b="1" sz="1600">
                <a:solidFill>
                  <a:schemeClr val="dk2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ko" sz="1600">
                  <a:solidFill>
                    <a:schemeClr val="dk2"/>
                  </a:solidFill>
                </a:rPr>
                <a:t>특징 : </a:t>
              </a:r>
              <a:r>
                <a:rPr lang="ko" sz="900">
                  <a:solidFill>
                    <a:schemeClr val="dk2"/>
                  </a:solidFill>
                </a:rPr>
                <a:t>2003년 12월 이래 유구한 역사</a:t>
              </a:r>
              <a:endParaRPr sz="900">
                <a:solidFill>
                  <a:schemeClr val="dk2"/>
                </a:solidFill>
              </a:endParaRPr>
            </a:p>
          </p:txBody>
        </p:sp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b="26256" l="5110" r="5074" t="29696"/>
            <a:stretch/>
          </p:blipFill>
          <p:spPr>
            <a:xfrm>
              <a:off x="1261925" y="1133702"/>
              <a:ext cx="1807200" cy="48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7"/>
          <p:cNvGrpSpPr/>
          <p:nvPr/>
        </p:nvGrpSpPr>
        <p:grpSpPr>
          <a:xfrm>
            <a:off x="3677535" y="1080463"/>
            <a:ext cx="2529900" cy="3571596"/>
            <a:chOff x="3677535" y="1080463"/>
            <a:chExt cx="2529900" cy="3571596"/>
          </a:xfrm>
        </p:grpSpPr>
        <p:pic>
          <p:nvPicPr>
            <p:cNvPr id="117" name="Google Shape;11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7974" y="1080463"/>
              <a:ext cx="1807212" cy="536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7"/>
            <p:cNvSpPr/>
            <p:nvPr/>
          </p:nvSpPr>
          <p:spPr>
            <a:xfrm>
              <a:off x="3677535" y="1688060"/>
              <a:ext cx="2529900" cy="2964000"/>
            </a:xfrm>
            <a:prstGeom prst="roundRect">
              <a:avLst>
                <a:gd fmla="val 534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장점 : 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새상품 시세 검색 기능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전문업체 거래 주선 기능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찜한 상품을 쉽게 확인할 수 있음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단점 : 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판매시 입력할 정보가 너무 많음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중고나라와 비교하여 거래량 낮음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추천 카테고리 정확도 떨어짐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6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특징 :  </a:t>
              </a:r>
              <a:r>
                <a:rPr lang="ko" sz="1000">
                  <a:solidFill>
                    <a:schemeClr val="dk2"/>
                  </a:solidFill>
                </a:rPr>
                <a:t>여러 플랫폼과의 협업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6386495" y="1070900"/>
            <a:ext cx="2529900" cy="3581201"/>
            <a:chOff x="6386495" y="1070900"/>
            <a:chExt cx="2529900" cy="3581201"/>
          </a:xfrm>
        </p:grpSpPr>
        <p:pic>
          <p:nvPicPr>
            <p:cNvPr id="120" name="Google Shape;120;p17"/>
            <p:cNvPicPr preferRelativeResize="0"/>
            <p:nvPr/>
          </p:nvPicPr>
          <p:blipFill rotWithShape="1">
            <a:blip r:embed="rId5">
              <a:alphaModFix/>
            </a:blip>
            <a:srcRect b="39013" l="18104" r="16981" t="26404"/>
            <a:stretch/>
          </p:blipFill>
          <p:spPr>
            <a:xfrm>
              <a:off x="6714027" y="1070900"/>
              <a:ext cx="1807213" cy="555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7"/>
            <p:cNvSpPr/>
            <p:nvPr/>
          </p:nvSpPr>
          <p:spPr>
            <a:xfrm>
              <a:off x="6386495" y="1677601"/>
              <a:ext cx="2529900" cy="2974500"/>
            </a:xfrm>
            <a:prstGeom prst="roundRect">
              <a:avLst>
                <a:gd fmla="val 5344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장점 : 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위치 기반 지역중심거래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다수의 이용자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직관적인 인터페이스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단점 : 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안심거래 없음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대부분 저렴한 물건이 다수 거래됨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- 한 구매자가 다수 상품을 팔아도 상품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2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000">
                  <a:solidFill>
                    <a:schemeClr val="dk1"/>
                  </a:solidFill>
                </a:rPr>
                <a:t>   마다 1:1 채팅을 해야하는 번거로움</a:t>
              </a:r>
              <a:endParaRPr b="1" sz="16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6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600">
                  <a:solidFill>
                    <a:schemeClr val="dk2"/>
                  </a:solidFill>
                </a:rPr>
                <a:t>특징 :</a:t>
              </a:r>
              <a:r>
                <a:rPr b="1" lang="ko" sz="1300">
                  <a:solidFill>
                    <a:schemeClr val="dk2"/>
                  </a:solidFill>
                </a:rPr>
                <a:t>  </a:t>
              </a:r>
              <a:r>
                <a:rPr lang="ko" sz="1000">
                  <a:solidFill>
                    <a:schemeClr val="dk2"/>
                  </a:solidFill>
                </a:rPr>
                <a:t>떠오르는 다크호스!!</a:t>
              </a:r>
              <a:endParaRPr sz="1000">
                <a:solidFill>
                  <a:schemeClr val="dk2"/>
                </a:solidFill>
              </a:endParaRPr>
            </a:p>
          </p:txBody>
        </p:sp>
      </p:grpSp>
      <p:sp>
        <p:nvSpPr>
          <p:cNvPr id="122" name="Google Shape;122;p1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1. 기획배경</a:t>
            </a:r>
            <a:endParaRPr b="1" sz="2400"/>
          </a:p>
        </p:txBody>
      </p:sp>
      <p:sp>
        <p:nvSpPr>
          <p:cNvPr id="125" name="Google Shape;125;p17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2. 사이트비교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7">
            <a:hlinkClick action="ppaction://hlinksldjump" r:id="rId6"/>
          </p:cNvPr>
          <p:cNvSpPr/>
          <p:nvPr/>
        </p:nvSpPr>
        <p:spPr>
          <a:xfrm>
            <a:off x="-47900" y="212734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27" name="Google Shape;127;p17">
            <a:hlinkClick action="ppaction://hlinksldjump" r:id="rId7"/>
          </p:cNvPr>
          <p:cNvSpPr/>
          <p:nvPr/>
        </p:nvSpPr>
        <p:spPr>
          <a:xfrm>
            <a:off x="-47900" y="75734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1. 기획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28" name="Google Shape;128;p17">
            <a:hlinkClick action="ppaction://hlinksldjump" r:id="rId8"/>
          </p:cNvPr>
          <p:cNvSpPr/>
          <p:nvPr/>
        </p:nvSpPr>
        <p:spPr>
          <a:xfrm>
            <a:off x="-47900" y="28551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29" name="Google Shape;129;p17">
            <a:hlinkClick action="ppaction://hlinksldjump" r:id="rId9"/>
          </p:cNvPr>
          <p:cNvSpPr/>
          <p:nvPr/>
        </p:nvSpPr>
        <p:spPr>
          <a:xfrm>
            <a:off x="-47900" y="14741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1-2.유사</a:t>
            </a:r>
            <a:endParaRPr b="1" sz="600"/>
          </a:p>
        </p:txBody>
      </p:sp>
      <p:sp>
        <p:nvSpPr>
          <p:cNvPr id="130" name="Google Shape;130;p17">
            <a:hlinkClick action="ppaction://hlinksldjump" r:id="rId10"/>
          </p:cNvPr>
          <p:cNvSpPr/>
          <p:nvPr/>
        </p:nvSpPr>
        <p:spPr>
          <a:xfrm>
            <a:off x="-47900" y="18007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1-3.일정</a:t>
            </a:r>
            <a:endParaRPr b="1" sz="600"/>
          </a:p>
        </p:txBody>
      </p:sp>
      <p:sp>
        <p:nvSpPr>
          <p:cNvPr id="131" name="Google Shape;131;p17">
            <a:hlinkClick action="ppaction://hlinksldjump" r:id="rId11"/>
          </p:cNvPr>
          <p:cNvSpPr/>
          <p:nvPr/>
        </p:nvSpPr>
        <p:spPr>
          <a:xfrm>
            <a:off x="-47900" y="2491818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32" name="Google Shape;132;p17">
            <a:hlinkClick action="ppaction://hlinksldjump" r:id="rId12"/>
          </p:cNvPr>
          <p:cNvSpPr/>
          <p:nvPr/>
        </p:nvSpPr>
        <p:spPr>
          <a:xfrm>
            <a:off x="-47900" y="114205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1-1.기획</a:t>
            </a:r>
            <a:endParaRPr b="1"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2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채팅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1" name="Google Shape;1041;p6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42" name="Google Shape;1042;p62">
            <a:hlinkClick action="ppaction://hlinksldjump" r:id="rId3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43" name="Google Shape;1043;p62">
            <a:hlinkClick action="ppaction://hlinksldjump" r:id="rId4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44" name="Google Shape;1044;p62">
            <a:hlinkClick action="ppaction://hlinksldjump" r:id="rId5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45" name="Google Shape;1045;p62">
            <a:hlinkClick action="ppaction://hlinksldjump" r:id="rId6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46" name="Google Shape;1046;p62">
            <a:hlinkClick action="ppaction://hlinksldjump" r:id="rId7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47" name="Google Shape;1047;p62">
            <a:hlinkClick action="ppaction://hlinksldjump" r:id="rId8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48" name="Google Shape;1048;p62">
            <a:hlinkClick action="ppaction://hlinksldjump" r:id="rId9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1049" name="Google Shape;1049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1989" y="998513"/>
            <a:ext cx="6730375" cy="3795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" y="907075"/>
            <a:ext cx="7920000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3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시세 조회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8" name="Google Shape;1058;p6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59" name="Google Shape;1059;p63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60" name="Google Shape;1060;p63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61" name="Google Shape;1061;p63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62" name="Google Shape;1062;p63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63" name="Google Shape;1063;p63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64" name="Google Shape;1064;p63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65" name="Google Shape;1065;p63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897450"/>
            <a:ext cx="7919999" cy="3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071" name="Google Shape;1071;p6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6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64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지도 검색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4" name="Google Shape;1074;p6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75" name="Google Shape;1075;p64">
            <a:hlinkClick action="ppaction://hlinksldjump" r:id="rId4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76" name="Google Shape;1076;p64">
            <a:hlinkClick action="ppaction://hlinksldjump" r:id="rId5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77" name="Google Shape;1077;p64">
            <a:hlinkClick action="ppaction://hlinksldjump" r:id="rId6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78" name="Google Shape;1078;p64">
            <a:hlinkClick action="ppaction://hlinksldjump" r:id="rId7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79" name="Google Shape;1079;p64">
            <a:hlinkClick action="ppaction://hlinksldjump" r:id="rId8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80" name="Google Shape;1080;p64">
            <a:hlinkClick action="ppaction://hlinksldjump" r:id="rId9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81" name="Google Shape;1081;p64">
            <a:hlinkClick action="ppaction://hlinksldjump" r:id="rId10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03" y="1131750"/>
            <a:ext cx="4320000" cy="2952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087" name="Google Shape;108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325" y="1131750"/>
            <a:ext cx="3420000" cy="1440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088" name="Google Shape;108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325" y="2645825"/>
            <a:ext cx="3419999" cy="1440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089" name="Google Shape;1089;p6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5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관리자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2" name="Google Shape;1092;p6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093" name="Google Shape;1093;p65">
            <a:hlinkClick action="ppaction://hlinksldjump" r:id="rId6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094" name="Google Shape;1094;p65">
            <a:hlinkClick action="ppaction://hlinksldjump" r:id="rId7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095" name="Google Shape;1095;p65">
            <a:hlinkClick action="ppaction://hlinksldjump" r:id="rId8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096" name="Google Shape;1096;p65">
            <a:hlinkClick action="ppaction://hlinksldjump" r:id="rId9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097" name="Google Shape;1097;p65">
            <a:hlinkClick action="ppaction://hlinksldjump" r:id="rId10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098" name="Google Shape;1098;p65">
            <a:hlinkClick action="ppaction://hlinksldjump" r:id="rId11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099" name="Google Shape;1099;p65">
            <a:hlinkClick action="ppaction://hlinksldjump" r:id="rId12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66"/>
          <p:cNvPicPr preferRelativeResize="0"/>
          <p:nvPr/>
        </p:nvPicPr>
        <p:blipFill rotWithShape="1">
          <a:blip r:embed="rId3">
            <a:alphaModFix/>
          </a:blip>
          <a:srcRect b="2624" l="2238" r="3714" t="15622"/>
          <a:stretch/>
        </p:blipFill>
        <p:spPr>
          <a:xfrm>
            <a:off x="1289350" y="3482213"/>
            <a:ext cx="2904010" cy="15146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9050">
              <a:srgbClr val="000000">
                <a:alpha val="46000"/>
              </a:srgbClr>
            </a:outerShdw>
          </a:effectLst>
        </p:spPr>
      </p:pic>
      <p:pic>
        <p:nvPicPr>
          <p:cNvPr id="1105" name="Google Shape;1105;p66"/>
          <p:cNvPicPr preferRelativeResize="0"/>
          <p:nvPr/>
        </p:nvPicPr>
        <p:blipFill rotWithShape="1">
          <a:blip r:embed="rId4">
            <a:alphaModFix/>
          </a:blip>
          <a:srcRect b="7110" l="5956" r="6699" t="16999"/>
          <a:stretch/>
        </p:blipFill>
        <p:spPr>
          <a:xfrm>
            <a:off x="4285740" y="3482213"/>
            <a:ext cx="3200657" cy="1514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9050">
              <a:srgbClr val="000000">
                <a:alpha val="46000"/>
              </a:srgbClr>
            </a:outerShdw>
          </a:effectLst>
        </p:spPr>
      </p:pic>
      <p:sp>
        <p:nvSpPr>
          <p:cNvPr id="1106" name="Google Shape;1106;p6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시퀀스 다이어그램 - 상품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9" name="Google Shape;1109;p6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3-3. 설계</a:t>
            </a:r>
            <a:endParaRPr b="1" sz="2400"/>
          </a:p>
        </p:txBody>
      </p:sp>
      <p:sp>
        <p:nvSpPr>
          <p:cNvPr id="1110" name="Google Shape;1110;p66">
            <a:hlinkClick action="ppaction://hlinksldjump" r:id="rId5"/>
          </p:cNvPr>
          <p:cNvSpPr/>
          <p:nvPr/>
        </p:nvSpPr>
        <p:spPr>
          <a:xfrm>
            <a:off x="-47900" y="752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111" name="Google Shape;1111;p66">
            <a:hlinkClick action="ppaction://hlinksldjump" r:id="rId6"/>
          </p:cNvPr>
          <p:cNvSpPr/>
          <p:nvPr/>
        </p:nvSpPr>
        <p:spPr>
          <a:xfrm>
            <a:off x="-47900" y="11336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112" name="Google Shape;1112;p66">
            <a:hlinkClick action="ppaction://hlinksldjump" r:id="rId7"/>
          </p:cNvPr>
          <p:cNvSpPr/>
          <p:nvPr/>
        </p:nvSpPr>
        <p:spPr>
          <a:xfrm>
            <a:off x="-47900" y="151469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3.설계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113" name="Google Shape;1113;p66">
            <a:hlinkClick action="ppaction://hlinksldjump" r:id="rId8"/>
          </p:cNvPr>
          <p:cNvSpPr/>
          <p:nvPr/>
        </p:nvSpPr>
        <p:spPr>
          <a:xfrm>
            <a:off x="-47900" y="28862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114" name="Google Shape;1114;p66">
            <a:hlinkClick action="ppaction://hlinksldjump" r:id="rId9"/>
          </p:cNvPr>
          <p:cNvSpPr/>
          <p:nvPr/>
        </p:nvSpPr>
        <p:spPr>
          <a:xfrm>
            <a:off x="-47900" y="189569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3-1.분석</a:t>
            </a:r>
            <a:endParaRPr b="1" sz="600"/>
          </a:p>
        </p:txBody>
      </p:sp>
      <p:sp>
        <p:nvSpPr>
          <p:cNvPr id="1115" name="Google Shape;1115;p66">
            <a:hlinkClick action="ppaction://hlinksldjump" r:id="rId10"/>
          </p:cNvPr>
          <p:cNvSpPr/>
          <p:nvPr/>
        </p:nvSpPr>
        <p:spPr>
          <a:xfrm>
            <a:off x="-47900" y="22223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3-2.논리</a:t>
            </a:r>
            <a:endParaRPr b="1" sz="600"/>
          </a:p>
        </p:txBody>
      </p:sp>
      <p:sp>
        <p:nvSpPr>
          <p:cNvPr id="1116" name="Google Shape;1116;p66">
            <a:hlinkClick action="ppaction://hlinksldjump" r:id="rId11"/>
          </p:cNvPr>
          <p:cNvSpPr/>
          <p:nvPr/>
        </p:nvSpPr>
        <p:spPr>
          <a:xfrm>
            <a:off x="-47900" y="25489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3-3.설계</a:t>
            </a:r>
            <a:endParaRPr b="1" sz="600"/>
          </a:p>
        </p:txBody>
      </p:sp>
      <p:pic>
        <p:nvPicPr>
          <p:cNvPr id="1117" name="Google Shape;1117;p66"/>
          <p:cNvPicPr preferRelativeResize="0"/>
          <p:nvPr/>
        </p:nvPicPr>
        <p:blipFill rotWithShape="1">
          <a:blip r:embed="rId12">
            <a:alphaModFix/>
          </a:blip>
          <a:srcRect b="0" l="0" r="0" t="11300"/>
          <a:stretch/>
        </p:blipFill>
        <p:spPr>
          <a:xfrm>
            <a:off x="1289350" y="752700"/>
            <a:ext cx="6197059" cy="2611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7"/>
          <p:cNvSpPr txBox="1"/>
          <p:nvPr>
            <p:ph type="title"/>
          </p:nvPr>
        </p:nvSpPr>
        <p:spPr>
          <a:xfrm>
            <a:off x="3948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 개발</a:t>
            </a:r>
            <a:endParaRPr b="1"/>
          </a:p>
        </p:txBody>
      </p:sp>
      <p:sp>
        <p:nvSpPr>
          <p:cNvPr id="1123" name="Google Shape;1123;p67"/>
          <p:cNvSpPr/>
          <p:nvPr/>
        </p:nvSpPr>
        <p:spPr>
          <a:xfrm>
            <a:off x="-124850" y="787425"/>
            <a:ext cx="9421200" cy="573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925" y="228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67"/>
          <p:cNvSpPr/>
          <p:nvPr/>
        </p:nvSpPr>
        <p:spPr>
          <a:xfrm>
            <a:off x="529158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126" name="Google Shape;1126;p67"/>
          <p:cNvSpPr/>
          <p:nvPr/>
        </p:nvSpPr>
        <p:spPr>
          <a:xfrm>
            <a:off x="376758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7">
            <a:hlinkClick action="ppaction://hlinksldjump" r:id="rId4"/>
          </p:cNvPr>
          <p:cNvSpPr txBox="1"/>
          <p:nvPr/>
        </p:nvSpPr>
        <p:spPr>
          <a:xfrm>
            <a:off x="529158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1. 메인</a:t>
            </a:r>
            <a:endParaRPr/>
          </a:p>
        </p:txBody>
      </p:sp>
      <p:sp>
        <p:nvSpPr>
          <p:cNvPr id="1128" name="Google Shape;1128;p67"/>
          <p:cNvSpPr txBox="1"/>
          <p:nvPr/>
        </p:nvSpPr>
        <p:spPr>
          <a:xfrm>
            <a:off x="754083" y="1979775"/>
            <a:ext cx="15291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 메인페이지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b. 회원가입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c. 로그인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d. 마이페이지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e. 채팅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614822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130" name="Google Shape;1130;p67"/>
          <p:cNvSpPr/>
          <p:nvPr/>
        </p:nvSpPr>
        <p:spPr>
          <a:xfrm>
            <a:off x="2462422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>
            <a:hlinkClick/>
          </p:cNvPr>
          <p:cNvSpPr txBox="1"/>
          <p:nvPr/>
        </p:nvSpPr>
        <p:spPr>
          <a:xfrm>
            <a:off x="2614822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2. 글 게시판</a:t>
            </a:r>
            <a:endParaRPr/>
          </a:p>
        </p:txBody>
      </p:sp>
      <p:sp>
        <p:nvSpPr>
          <p:cNvPr id="1132" name="Google Shape;1132;p67"/>
          <p:cNvSpPr txBox="1"/>
          <p:nvPr/>
        </p:nvSpPr>
        <p:spPr>
          <a:xfrm>
            <a:off x="2915947" y="2245075"/>
            <a:ext cx="1222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 글 목록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b. 글 등록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c. 글 삭제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3" name="Google Shape;1133;p67"/>
          <p:cNvSpPr/>
          <p:nvPr/>
        </p:nvSpPr>
        <p:spPr>
          <a:xfrm>
            <a:off x="4729644" y="1524000"/>
            <a:ext cx="1833589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134" name="Google Shape;1134;p67"/>
          <p:cNvSpPr/>
          <p:nvPr/>
        </p:nvSpPr>
        <p:spPr>
          <a:xfrm>
            <a:off x="4535761" y="1371600"/>
            <a:ext cx="1799998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>
            <a:hlinkClick action="ppaction://hlinksldjump" r:id="rId5"/>
          </p:cNvPr>
          <p:cNvSpPr txBox="1"/>
          <p:nvPr/>
        </p:nvSpPr>
        <p:spPr>
          <a:xfrm>
            <a:off x="4729644" y="1371600"/>
            <a:ext cx="160911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3. 상품 게시판</a:t>
            </a:r>
            <a:endParaRPr/>
          </a:p>
        </p:txBody>
      </p:sp>
      <p:sp>
        <p:nvSpPr>
          <p:cNvPr id="1136" name="Google Shape;1136;p67"/>
          <p:cNvSpPr txBox="1"/>
          <p:nvPr/>
        </p:nvSpPr>
        <p:spPr>
          <a:xfrm>
            <a:off x="5018544" y="2208375"/>
            <a:ext cx="14910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 상품 목록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b. 상품 등록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c. 상품 삭제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7" name="Google Shape;1137;p67"/>
          <p:cNvSpPr/>
          <p:nvPr/>
        </p:nvSpPr>
        <p:spPr>
          <a:xfrm>
            <a:off x="6853216" y="1524000"/>
            <a:ext cx="18336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138" name="Google Shape;1138;p67"/>
          <p:cNvSpPr/>
          <p:nvPr/>
        </p:nvSpPr>
        <p:spPr>
          <a:xfrm>
            <a:off x="6680358" y="1371600"/>
            <a:ext cx="1799998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>
            <a:hlinkClick action="ppaction://hlinksldjump" r:id="rId6"/>
          </p:cNvPr>
          <p:cNvSpPr txBox="1"/>
          <p:nvPr/>
        </p:nvSpPr>
        <p:spPr>
          <a:xfrm>
            <a:off x="6798042" y="1371600"/>
            <a:ext cx="160911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4</a:t>
            </a:r>
            <a:r>
              <a:rPr b="1" lang="ko" sz="1600">
                <a:solidFill>
                  <a:schemeClr val="dk2"/>
                </a:solidFill>
              </a:rPr>
              <a:t>. 기타</a:t>
            </a:r>
            <a:endParaRPr/>
          </a:p>
        </p:txBody>
      </p:sp>
      <p:sp>
        <p:nvSpPr>
          <p:cNvPr id="1140" name="Google Shape;1140;p67"/>
          <p:cNvSpPr txBox="1"/>
          <p:nvPr/>
        </p:nvSpPr>
        <p:spPr>
          <a:xfrm>
            <a:off x="7067501" y="2208375"/>
            <a:ext cx="1663200" cy="1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 시세 조회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b. 지도 검색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c. 관리 페이지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</a:t>
            </a:r>
            <a:r>
              <a:rPr lang="ko">
                <a:solidFill>
                  <a:schemeClr val="dk1"/>
                </a:solidFill>
              </a:rPr>
              <a:t>. 메인페이지(header)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8" name="Google Shape;1148;p68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149" name="Google Shape;1149;p68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150" name="Google Shape;1150;p68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</a:t>
            </a:r>
            <a:r>
              <a:rPr b="1" lang="ko" sz="1200">
                <a:solidFill>
                  <a:srgbClr val="FFFFFF"/>
                </a:solidFill>
              </a:rPr>
              <a:t>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151" name="Google Shape;1151;p68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</a:t>
            </a:r>
            <a:r>
              <a:rPr b="1" lang="ko" sz="1000"/>
              <a:t>.설계</a:t>
            </a:r>
            <a:endParaRPr b="1" sz="1000"/>
          </a:p>
        </p:txBody>
      </p:sp>
      <p:sp>
        <p:nvSpPr>
          <p:cNvPr id="1152" name="Google Shape;1152;p6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</a:t>
            </a:r>
            <a:r>
              <a:rPr lang="ko" sz="2400"/>
              <a:t>. 메인</a:t>
            </a:r>
            <a:endParaRPr b="1" sz="2400"/>
          </a:p>
        </p:txBody>
      </p:sp>
      <p:sp>
        <p:nvSpPr>
          <p:cNvPr id="1153" name="Google Shape;1153;p68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154" name="Google Shape;1154;p68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155" name="Google Shape;1155;p68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156" name="Google Shape;1156;p68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157" name="Google Shape;115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0250" y="911851"/>
            <a:ext cx="5883502" cy="29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/>
          <p:nvPr/>
        </p:nvSpPr>
        <p:spPr>
          <a:xfrm>
            <a:off x="1630200" y="1833075"/>
            <a:ext cx="5883600" cy="304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9" name="Google Shape;1159;p68"/>
          <p:cNvCxnSpPr/>
          <p:nvPr/>
        </p:nvCxnSpPr>
        <p:spPr>
          <a:xfrm flipH="1" rot="10800000">
            <a:off x="6404275" y="1262575"/>
            <a:ext cx="1157400" cy="568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60" name="Google Shape;1160;p68"/>
          <p:cNvSpPr/>
          <p:nvPr/>
        </p:nvSpPr>
        <p:spPr>
          <a:xfrm>
            <a:off x="3630475" y="1146600"/>
            <a:ext cx="1977900" cy="5682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 txBox="1"/>
          <p:nvPr/>
        </p:nvSpPr>
        <p:spPr>
          <a:xfrm>
            <a:off x="2669150" y="970975"/>
            <a:ext cx="1249200" cy="3891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98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타이틀&amp;로고</a:t>
            </a:r>
            <a:endParaRPr/>
          </a:p>
        </p:txBody>
      </p:sp>
      <p:sp>
        <p:nvSpPr>
          <p:cNvPr id="1162" name="Google Shape;1162;p68"/>
          <p:cNvSpPr txBox="1"/>
          <p:nvPr/>
        </p:nvSpPr>
        <p:spPr>
          <a:xfrm>
            <a:off x="7618525" y="1002325"/>
            <a:ext cx="1320900" cy="3891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783F04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네비게이션 바</a:t>
            </a:r>
            <a:endParaRPr/>
          </a:p>
        </p:txBody>
      </p:sp>
      <p:pic>
        <p:nvPicPr>
          <p:cNvPr id="1163" name="Google Shape;116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5078" y="2137875"/>
            <a:ext cx="1015253" cy="2041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4" name="Google Shape;1164;p68"/>
          <p:cNvSpPr/>
          <p:nvPr/>
        </p:nvSpPr>
        <p:spPr>
          <a:xfrm>
            <a:off x="1630200" y="2023225"/>
            <a:ext cx="163500" cy="1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9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메인페이지(contents)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9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173" name="Google Shape;1173;p69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174" name="Google Shape;1174;p69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175" name="Google Shape;1175;p69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4-1. 메인</a:t>
            </a:r>
            <a:endParaRPr b="1" sz="2400"/>
          </a:p>
        </p:txBody>
      </p:sp>
      <p:sp>
        <p:nvSpPr>
          <p:cNvPr id="1177" name="Google Shape;1177;p69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178" name="Google Shape;1178;p69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179" name="Google Shape;1179;p69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180" name="Google Shape;1180;p69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181" name="Google Shape;118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8528" y="1035000"/>
            <a:ext cx="6137286" cy="3073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2" name="Google Shape;1182;p69"/>
          <p:cNvGrpSpPr/>
          <p:nvPr/>
        </p:nvGrpSpPr>
        <p:grpSpPr>
          <a:xfrm>
            <a:off x="1209888" y="1397225"/>
            <a:ext cx="5472888" cy="1224600"/>
            <a:chOff x="1209888" y="1397225"/>
            <a:chExt cx="5472888" cy="1224600"/>
          </a:xfrm>
        </p:grpSpPr>
        <p:sp>
          <p:nvSpPr>
            <p:cNvPr id="1183" name="Google Shape;1183;p69"/>
            <p:cNvSpPr/>
            <p:nvPr/>
          </p:nvSpPr>
          <p:spPr>
            <a:xfrm>
              <a:off x="2751575" y="1397225"/>
              <a:ext cx="3931200" cy="12246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4" name="Google Shape;1184;p69"/>
            <p:cNvCxnSpPr/>
            <p:nvPr/>
          </p:nvCxnSpPr>
          <p:spPr>
            <a:xfrm rot="10800000">
              <a:off x="2124075" y="1721875"/>
              <a:ext cx="636900" cy="6000"/>
            </a:xfrm>
            <a:prstGeom prst="straightConnector1">
              <a:avLst/>
            </a:prstGeom>
            <a:noFill/>
            <a:ln cap="flat" cmpd="sng" w="9525">
              <a:solidFill>
                <a:srgbClr val="99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185" name="Google Shape;1185;p69"/>
            <p:cNvSpPr txBox="1"/>
            <p:nvPr/>
          </p:nvSpPr>
          <p:spPr>
            <a:xfrm>
              <a:off x="1209888" y="1536400"/>
              <a:ext cx="918300" cy="3891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98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인기상품</a:t>
              </a:r>
              <a:endParaRPr/>
            </a:p>
          </p:txBody>
        </p:sp>
      </p:grpSp>
      <p:grpSp>
        <p:nvGrpSpPr>
          <p:cNvPr id="1186" name="Google Shape;1186;p69"/>
          <p:cNvGrpSpPr/>
          <p:nvPr/>
        </p:nvGrpSpPr>
        <p:grpSpPr>
          <a:xfrm>
            <a:off x="1205775" y="2653850"/>
            <a:ext cx="5477000" cy="1145100"/>
            <a:chOff x="1205775" y="2653850"/>
            <a:chExt cx="5477000" cy="1145100"/>
          </a:xfrm>
        </p:grpSpPr>
        <p:sp>
          <p:nvSpPr>
            <p:cNvPr id="1187" name="Google Shape;1187;p69"/>
            <p:cNvSpPr/>
            <p:nvPr/>
          </p:nvSpPr>
          <p:spPr>
            <a:xfrm>
              <a:off x="2751575" y="2653850"/>
              <a:ext cx="3931200" cy="11451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8" name="Google Shape;1188;p69"/>
            <p:cNvCxnSpPr/>
            <p:nvPr/>
          </p:nvCxnSpPr>
          <p:spPr>
            <a:xfrm rot="10800000">
              <a:off x="2114675" y="2845400"/>
              <a:ext cx="636900" cy="60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189" name="Google Shape;1189;p69"/>
            <p:cNvSpPr txBox="1"/>
            <p:nvPr/>
          </p:nvSpPr>
          <p:spPr>
            <a:xfrm>
              <a:off x="1205775" y="2653850"/>
              <a:ext cx="918300" cy="3891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  <a:effectLst>
              <a:outerShdw blurRad="57150" rotWithShape="0" algn="bl" dir="5400000" dist="19050">
                <a:srgbClr val="783F04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최신상품</a:t>
              </a:r>
              <a:endParaRPr/>
            </a:p>
          </p:txBody>
        </p:sp>
      </p:grpSp>
      <p:grpSp>
        <p:nvGrpSpPr>
          <p:cNvPr id="1190" name="Google Shape;1190;p69"/>
          <p:cNvGrpSpPr/>
          <p:nvPr/>
        </p:nvGrpSpPr>
        <p:grpSpPr>
          <a:xfrm>
            <a:off x="7243175" y="1530325"/>
            <a:ext cx="1837200" cy="1893650"/>
            <a:chOff x="7243175" y="1530325"/>
            <a:chExt cx="1837200" cy="1893650"/>
          </a:xfrm>
        </p:grpSpPr>
        <p:sp>
          <p:nvSpPr>
            <p:cNvPr id="1191" name="Google Shape;1191;p69"/>
            <p:cNvSpPr/>
            <p:nvPr/>
          </p:nvSpPr>
          <p:spPr>
            <a:xfrm>
              <a:off x="7243175" y="1752375"/>
              <a:ext cx="581700" cy="16716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2" name="Google Shape;1192;p69"/>
            <p:cNvCxnSpPr/>
            <p:nvPr/>
          </p:nvCxnSpPr>
          <p:spPr>
            <a:xfrm flipH="1" rot="10800000">
              <a:off x="7824875" y="1715650"/>
              <a:ext cx="183600" cy="306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193" name="Google Shape;1193;p69"/>
            <p:cNvSpPr txBox="1"/>
            <p:nvPr/>
          </p:nvSpPr>
          <p:spPr>
            <a:xfrm>
              <a:off x="8008475" y="1530325"/>
              <a:ext cx="1071900" cy="3891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  <a:effectLst>
              <a:outerShdw blurRad="57150" rotWithShape="0" algn="bl" dir="5400000" dist="19050">
                <a:srgbClr val="274E13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최근본상품</a:t>
              </a:r>
              <a:endParaRPr/>
            </a:p>
          </p:txBody>
        </p:sp>
      </p:grpSp>
      <p:grpSp>
        <p:nvGrpSpPr>
          <p:cNvPr id="1194" name="Google Shape;1194;p69"/>
          <p:cNvGrpSpPr/>
          <p:nvPr/>
        </p:nvGrpSpPr>
        <p:grpSpPr>
          <a:xfrm>
            <a:off x="806875" y="3846425"/>
            <a:ext cx="6979050" cy="940200"/>
            <a:chOff x="806875" y="3846425"/>
            <a:chExt cx="6979050" cy="940200"/>
          </a:xfrm>
        </p:grpSpPr>
        <p:sp>
          <p:nvSpPr>
            <p:cNvPr id="1195" name="Google Shape;1195;p69"/>
            <p:cNvSpPr/>
            <p:nvPr/>
          </p:nvSpPr>
          <p:spPr>
            <a:xfrm>
              <a:off x="1648525" y="3846425"/>
              <a:ext cx="6137400" cy="261300"/>
            </a:xfrm>
            <a:prstGeom prst="rect">
              <a:avLst/>
            </a:prstGeom>
            <a:noFill/>
            <a:ln cap="flat" cmpd="sng" w="19050">
              <a:solidFill>
                <a:srgbClr val="FFD4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6" name="Google Shape;1196;p69"/>
            <p:cNvCxnSpPr/>
            <p:nvPr/>
          </p:nvCxnSpPr>
          <p:spPr>
            <a:xfrm flipH="1">
              <a:off x="1358725" y="4107725"/>
              <a:ext cx="289800" cy="289800"/>
            </a:xfrm>
            <a:prstGeom prst="straightConnector1">
              <a:avLst/>
            </a:prstGeom>
            <a:noFill/>
            <a:ln cap="flat" cmpd="sng" w="9525">
              <a:solidFill>
                <a:srgbClr val="FFD4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197" name="Google Shape;1197;p69"/>
            <p:cNvSpPr txBox="1"/>
            <p:nvPr/>
          </p:nvSpPr>
          <p:spPr>
            <a:xfrm>
              <a:off x="806875" y="4397525"/>
              <a:ext cx="1599000" cy="389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  <a:effectLst>
              <a:outerShdw blurRad="57150" rotWithShape="0" algn="bl" dir="5400000" dist="19050">
                <a:srgbClr val="7F6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푸터(사이트소개)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0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b.</a:t>
            </a:r>
            <a:r>
              <a:rPr lang="ko">
                <a:solidFill>
                  <a:schemeClr val="dk1"/>
                </a:solidFill>
              </a:rPr>
              <a:t> 로그인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70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206" name="Google Shape;1206;p70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207" name="Google Shape;1207;p70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208" name="Google Shape;1208;p70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209" name="Google Shape;1209;p7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4-1. 메인</a:t>
            </a:r>
            <a:endParaRPr b="1" sz="2400"/>
          </a:p>
        </p:txBody>
      </p:sp>
      <p:sp>
        <p:nvSpPr>
          <p:cNvPr id="1210" name="Google Shape;1210;p70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211" name="Google Shape;1211;p70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212" name="Google Shape;1212;p70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213" name="Google Shape;1213;p70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214" name="Google Shape;1214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396" y="1572462"/>
            <a:ext cx="6164102" cy="2937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215" name="Google Shape;1215;p70"/>
          <p:cNvGrpSpPr/>
          <p:nvPr/>
        </p:nvGrpSpPr>
        <p:grpSpPr>
          <a:xfrm>
            <a:off x="4871850" y="3397150"/>
            <a:ext cx="1340100" cy="913825"/>
            <a:chOff x="4871850" y="3397150"/>
            <a:chExt cx="1340100" cy="913825"/>
          </a:xfrm>
        </p:grpSpPr>
        <p:sp>
          <p:nvSpPr>
            <p:cNvPr id="1216" name="Google Shape;1216;p70"/>
            <p:cNvSpPr/>
            <p:nvPr/>
          </p:nvSpPr>
          <p:spPr>
            <a:xfrm>
              <a:off x="5109323" y="3397150"/>
              <a:ext cx="534300" cy="1974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7" name="Google Shape;1217;p70"/>
            <p:cNvCxnSpPr>
              <a:stCxn id="1216" idx="2"/>
              <a:endCxn id="1218" idx="0"/>
            </p:cNvCxnSpPr>
            <p:nvPr/>
          </p:nvCxnSpPr>
          <p:spPr>
            <a:xfrm>
              <a:off x="5376473" y="3594550"/>
              <a:ext cx="165300" cy="3699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218" name="Google Shape;1218;p70"/>
            <p:cNvSpPr txBox="1"/>
            <p:nvPr/>
          </p:nvSpPr>
          <p:spPr>
            <a:xfrm>
              <a:off x="4871850" y="3964475"/>
              <a:ext cx="1340100" cy="3465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  <a:effectLst>
              <a:outerShdw blurRad="57150" rotWithShape="0" algn="bl" dir="5400000" dist="19050">
                <a:srgbClr val="274E13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회원가입 페이지로</a:t>
              </a:r>
              <a:endParaRPr sz="1100"/>
            </a:p>
          </p:txBody>
        </p:sp>
      </p:grpSp>
      <p:grpSp>
        <p:nvGrpSpPr>
          <p:cNvPr id="1219" name="Google Shape;1219;p70"/>
          <p:cNvGrpSpPr/>
          <p:nvPr/>
        </p:nvGrpSpPr>
        <p:grpSpPr>
          <a:xfrm>
            <a:off x="5109325" y="980750"/>
            <a:ext cx="3658200" cy="2358900"/>
            <a:chOff x="5109325" y="980750"/>
            <a:chExt cx="3658200" cy="2358900"/>
          </a:xfrm>
        </p:grpSpPr>
        <p:sp>
          <p:nvSpPr>
            <p:cNvPr id="1220" name="Google Shape;1220;p70"/>
            <p:cNvSpPr/>
            <p:nvPr/>
          </p:nvSpPr>
          <p:spPr>
            <a:xfrm>
              <a:off x="5109325" y="3142250"/>
              <a:ext cx="534300" cy="1974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0"/>
            <p:cNvSpPr txBox="1"/>
            <p:nvPr/>
          </p:nvSpPr>
          <p:spPr>
            <a:xfrm>
              <a:off x="6636625" y="980750"/>
              <a:ext cx="2130900" cy="1491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98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alert창</a:t>
              </a:r>
              <a:endParaRPr sz="1100"/>
            </a:p>
          </p:txBody>
        </p:sp>
        <p:cxnSp>
          <p:nvCxnSpPr>
            <p:cNvPr id="1222" name="Google Shape;1222;p70"/>
            <p:cNvCxnSpPr>
              <a:stCxn id="1220" idx="0"/>
              <a:endCxn id="1223" idx="1"/>
            </p:cNvCxnSpPr>
            <p:nvPr/>
          </p:nvCxnSpPr>
          <p:spPr>
            <a:xfrm flipH="1" rot="10800000">
              <a:off x="5376475" y="1528850"/>
              <a:ext cx="1383000" cy="161340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pic>
          <p:nvPicPr>
            <p:cNvPr id="1223" name="Google Shape;122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9563" y="1236608"/>
              <a:ext cx="1885075" cy="5844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4" name="Google Shape;1224;p70"/>
          <p:cNvGrpSpPr/>
          <p:nvPr/>
        </p:nvGrpSpPr>
        <p:grpSpPr>
          <a:xfrm>
            <a:off x="5643625" y="1858851"/>
            <a:ext cx="3001012" cy="1382099"/>
            <a:chOff x="5643625" y="1858851"/>
            <a:chExt cx="3001012" cy="1382099"/>
          </a:xfrm>
        </p:grpSpPr>
        <p:cxnSp>
          <p:nvCxnSpPr>
            <p:cNvPr id="1225" name="Google Shape;1225;p70"/>
            <p:cNvCxnSpPr>
              <a:stCxn id="1220" idx="3"/>
              <a:endCxn id="1226" idx="2"/>
            </p:cNvCxnSpPr>
            <p:nvPr/>
          </p:nvCxnSpPr>
          <p:spPr>
            <a:xfrm flipH="1" rot="10800000">
              <a:off x="5643625" y="2426450"/>
              <a:ext cx="2058600" cy="81450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pic>
          <p:nvPicPr>
            <p:cNvPr id="1226" name="Google Shape;1226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9569" y="1858851"/>
              <a:ext cx="1885068" cy="567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7" name="Google Shape;1227;p70"/>
          <p:cNvGrpSpPr/>
          <p:nvPr/>
        </p:nvGrpSpPr>
        <p:grpSpPr>
          <a:xfrm>
            <a:off x="5795123" y="3244253"/>
            <a:ext cx="2948477" cy="515100"/>
            <a:chOff x="5795123" y="3244253"/>
            <a:chExt cx="2948477" cy="515100"/>
          </a:xfrm>
        </p:grpSpPr>
        <p:sp>
          <p:nvSpPr>
            <p:cNvPr id="1228" name="Google Shape;1228;p70"/>
            <p:cNvSpPr/>
            <p:nvPr/>
          </p:nvSpPr>
          <p:spPr>
            <a:xfrm>
              <a:off x="5795123" y="3401325"/>
              <a:ext cx="841500" cy="1974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9" name="Google Shape;1229;p70"/>
            <p:cNvCxnSpPr>
              <a:stCxn id="1228" idx="3"/>
              <a:endCxn id="1230" idx="1"/>
            </p:cNvCxnSpPr>
            <p:nvPr/>
          </p:nvCxnSpPr>
          <p:spPr>
            <a:xfrm>
              <a:off x="6636623" y="3500025"/>
              <a:ext cx="766800" cy="18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230" name="Google Shape;1230;p70"/>
            <p:cNvSpPr txBox="1"/>
            <p:nvPr/>
          </p:nvSpPr>
          <p:spPr>
            <a:xfrm>
              <a:off x="7403500" y="3244253"/>
              <a:ext cx="1340100" cy="5151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  <a:effectLst>
              <a:outerShdw blurRad="57150" rotWithShape="0" algn="bl" dir="5400000" dist="19050">
                <a:srgbClr val="274E13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아이디 비밀번호</a:t>
              </a:r>
              <a:endParaRPr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찾기 페이지로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</a:t>
            </a:r>
            <a:r>
              <a:rPr lang="ko">
                <a:solidFill>
                  <a:schemeClr val="dk1"/>
                </a:solidFill>
              </a:rPr>
              <a:t>. 회원가입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8" name="Google Shape;1238;p71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239" name="Google Shape;1239;p71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240" name="Google Shape;1240;p71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241" name="Google Shape;1241;p71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242" name="Google Shape;1242;p7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4-1. 메인</a:t>
            </a:r>
            <a:endParaRPr b="1" sz="2400"/>
          </a:p>
        </p:txBody>
      </p:sp>
      <p:sp>
        <p:nvSpPr>
          <p:cNvPr id="1243" name="Google Shape;1243;p71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244" name="Google Shape;1244;p71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245" name="Google Shape;1245;p71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246" name="Google Shape;1246;p71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247" name="Google Shape;1247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7325" y="1051725"/>
            <a:ext cx="3800424" cy="31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0975" y="1123400"/>
            <a:ext cx="3636745" cy="318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71"/>
          <p:cNvSpPr/>
          <p:nvPr/>
        </p:nvSpPr>
        <p:spPr>
          <a:xfrm>
            <a:off x="3530429" y="163648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250" name="Google Shape;1250;p71"/>
          <p:cNvSpPr/>
          <p:nvPr/>
        </p:nvSpPr>
        <p:spPr>
          <a:xfrm>
            <a:off x="3454225" y="1967075"/>
            <a:ext cx="1117800" cy="20397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유효성체크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1" name="Google Shape;1251;p71"/>
          <p:cNvSpPr/>
          <p:nvPr/>
        </p:nvSpPr>
        <p:spPr>
          <a:xfrm>
            <a:off x="5630089" y="1119915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252" name="Google Shape;1252;p71"/>
          <p:cNvSpPr/>
          <p:nvPr/>
        </p:nvSpPr>
        <p:spPr>
          <a:xfrm>
            <a:off x="5977400" y="1152750"/>
            <a:ext cx="2664000" cy="8028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우편번호를 이용한 주소찾기</a:t>
            </a:r>
            <a:endParaRPr sz="1000"/>
          </a:p>
        </p:txBody>
      </p:sp>
      <p:grpSp>
        <p:nvGrpSpPr>
          <p:cNvPr id="1253" name="Google Shape;1253;p71"/>
          <p:cNvGrpSpPr/>
          <p:nvPr/>
        </p:nvGrpSpPr>
        <p:grpSpPr>
          <a:xfrm>
            <a:off x="5572164" y="2257475"/>
            <a:ext cx="2770611" cy="1251900"/>
            <a:chOff x="5572164" y="2257475"/>
            <a:chExt cx="2770611" cy="1251900"/>
          </a:xfrm>
        </p:grpSpPr>
        <p:sp>
          <p:nvSpPr>
            <p:cNvPr id="1254" name="Google Shape;1254;p71"/>
            <p:cNvSpPr/>
            <p:nvPr/>
          </p:nvSpPr>
          <p:spPr>
            <a:xfrm>
              <a:off x="5572164" y="2515858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38761D"/>
                  </a:solidFill>
                </a:rPr>
                <a:t>3</a:t>
              </a:r>
              <a:endParaRPr b="1">
                <a:solidFill>
                  <a:srgbClr val="38761D"/>
                </a:solidFill>
              </a:endParaRPr>
            </a:p>
          </p:txBody>
        </p:sp>
        <p:sp>
          <p:nvSpPr>
            <p:cNvPr id="1255" name="Google Shape;1255;p71"/>
            <p:cNvSpPr/>
            <p:nvPr/>
          </p:nvSpPr>
          <p:spPr>
            <a:xfrm>
              <a:off x="6088275" y="2257475"/>
              <a:ext cx="2254500" cy="12519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rgbClr val="274E1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1"/>
            <p:cNvSpPr txBox="1"/>
            <p:nvPr/>
          </p:nvSpPr>
          <p:spPr>
            <a:xfrm>
              <a:off x="7427575" y="2423550"/>
              <a:ext cx="828300" cy="9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프로필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이미지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설정</a:t>
              </a:r>
              <a:endParaRPr sz="1000"/>
            </a:p>
          </p:txBody>
        </p:sp>
      </p:grpSp>
      <p:grpSp>
        <p:nvGrpSpPr>
          <p:cNvPr id="1257" name="Google Shape;1257;p71"/>
          <p:cNvGrpSpPr/>
          <p:nvPr/>
        </p:nvGrpSpPr>
        <p:grpSpPr>
          <a:xfrm>
            <a:off x="5977389" y="3971222"/>
            <a:ext cx="3272337" cy="420900"/>
            <a:chOff x="5977389" y="3971222"/>
            <a:chExt cx="3272337" cy="420900"/>
          </a:xfrm>
        </p:grpSpPr>
        <p:sp>
          <p:nvSpPr>
            <p:cNvPr id="1258" name="Google Shape;1258;p71"/>
            <p:cNvSpPr/>
            <p:nvPr/>
          </p:nvSpPr>
          <p:spPr>
            <a:xfrm>
              <a:off x="5977389" y="4058402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1155CC"/>
                  </a:solidFill>
                </a:rPr>
                <a:t>4</a:t>
              </a:r>
              <a:endParaRPr b="1">
                <a:solidFill>
                  <a:srgbClr val="1155CC"/>
                </a:solidFill>
              </a:endParaRPr>
            </a:p>
          </p:txBody>
        </p:sp>
        <p:sp>
          <p:nvSpPr>
            <p:cNvPr id="1259" name="Google Shape;1259;p71"/>
            <p:cNvSpPr/>
            <p:nvPr/>
          </p:nvSpPr>
          <p:spPr>
            <a:xfrm>
              <a:off x="6352925" y="4056397"/>
              <a:ext cx="828300" cy="2544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rgbClr val="1C458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1"/>
            <p:cNvSpPr txBox="1"/>
            <p:nvPr/>
          </p:nvSpPr>
          <p:spPr>
            <a:xfrm>
              <a:off x="7263126" y="3971222"/>
              <a:ext cx="19866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성공시입력항목 확인  후</a:t>
              </a:r>
              <a:endParaRPr sz="1000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이메일 인증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1. 기획배경</a:t>
            </a:r>
            <a:endParaRPr b="1" sz="2400"/>
          </a:p>
        </p:txBody>
      </p:sp>
      <p:sp>
        <p:nvSpPr>
          <p:cNvPr id="140" name="Google Shape;140;p18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r>
              <a:rPr lang="ko">
                <a:solidFill>
                  <a:schemeClr val="dk1"/>
                </a:solidFill>
              </a:rPr>
              <a:t>. 일정관리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75" y="901300"/>
            <a:ext cx="5760000" cy="255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577" y="3598821"/>
            <a:ext cx="4463999" cy="136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865" y="3591571"/>
            <a:ext cx="3239999" cy="136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18"/>
          <p:cNvSpPr/>
          <p:nvPr/>
        </p:nvSpPr>
        <p:spPr>
          <a:xfrm>
            <a:off x="968575" y="901375"/>
            <a:ext cx="1911600" cy="25581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graphicFrame>
        <p:nvGraphicFramePr>
          <p:cNvPr id="145" name="Google Shape;145;p18"/>
          <p:cNvGraphicFramePr/>
          <p:nvPr/>
        </p:nvGraphicFramePr>
        <p:xfrm>
          <a:off x="990700" y="98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{CC9E2A8D-68AC-4D21-863D-95EAC36F585A}</a:tableStyleId>
              </a:tblPr>
              <a:tblGrid>
                <a:gridCol w="446000"/>
                <a:gridCol w="1443475"/>
              </a:tblGrid>
              <a:tr h="47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개요</a:t>
                      </a:r>
                      <a:endParaRPr b="1"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Market Potato 중고거래장터 Web Page 제작 일정관리</a:t>
                      </a:r>
                      <a:endParaRPr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목적</a:t>
                      </a:r>
                      <a:endParaRPr b="1"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프로젝트를 진행함에 있어 체계적으로 맡은 바 임무를 수행하기 위한 작업지침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계획</a:t>
                      </a:r>
                      <a:endParaRPr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기간</a:t>
                      </a:r>
                      <a:endParaRPr b="1"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시작 : 2020-10-13~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마무리 : 2020-12-02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발표 : 2020-12-03</a:t>
                      </a:r>
                      <a:endParaRPr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/>
                        <a:t>역할분담</a:t>
                      </a:r>
                      <a:endParaRPr b="1" sz="7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 : 정창균, 정운진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: 강대영, 금지운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: 윤지혜, 임채린</a:t>
                      </a:r>
                      <a:endParaRPr sz="800"/>
                    </a:p>
                  </a:txBody>
                  <a:tcPr marT="3600" marB="3600" marR="36000" marL="36000" anchor="ctr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18">
            <a:hlinkClick action="ppaction://hlinksldjump" r:id="rId6"/>
          </p:cNvPr>
          <p:cNvSpPr/>
          <p:nvPr/>
        </p:nvSpPr>
        <p:spPr>
          <a:xfrm>
            <a:off x="-47900" y="212734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47" name="Google Shape;147;p18">
            <a:hlinkClick action="ppaction://hlinksldjump" r:id="rId7"/>
          </p:cNvPr>
          <p:cNvSpPr/>
          <p:nvPr/>
        </p:nvSpPr>
        <p:spPr>
          <a:xfrm>
            <a:off x="-47900" y="75734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1. 기획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8" name="Google Shape;148;p18">
            <a:hlinkClick action="ppaction://hlinksldjump" r:id="rId8"/>
          </p:cNvPr>
          <p:cNvSpPr/>
          <p:nvPr/>
        </p:nvSpPr>
        <p:spPr>
          <a:xfrm>
            <a:off x="-47900" y="28551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49" name="Google Shape;149;p18">
            <a:hlinkClick action="ppaction://hlinksldjump" r:id="rId9"/>
          </p:cNvPr>
          <p:cNvSpPr/>
          <p:nvPr/>
        </p:nvSpPr>
        <p:spPr>
          <a:xfrm>
            <a:off x="-47900" y="14741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1-2.유사</a:t>
            </a:r>
            <a:endParaRPr b="1" sz="600"/>
          </a:p>
        </p:txBody>
      </p:sp>
      <p:sp>
        <p:nvSpPr>
          <p:cNvPr id="150" name="Google Shape;150;p18">
            <a:hlinkClick action="ppaction://hlinksldjump" r:id="rId10"/>
          </p:cNvPr>
          <p:cNvSpPr/>
          <p:nvPr/>
        </p:nvSpPr>
        <p:spPr>
          <a:xfrm>
            <a:off x="-47900" y="18007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1-3.일정</a:t>
            </a:r>
            <a:endParaRPr b="1" sz="600"/>
          </a:p>
        </p:txBody>
      </p:sp>
      <p:sp>
        <p:nvSpPr>
          <p:cNvPr id="151" name="Google Shape;151;p18">
            <a:hlinkClick action="ppaction://hlinksldjump" r:id="rId11"/>
          </p:cNvPr>
          <p:cNvSpPr/>
          <p:nvPr/>
        </p:nvSpPr>
        <p:spPr>
          <a:xfrm>
            <a:off x="-47900" y="2491818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52" name="Google Shape;152;p18">
            <a:hlinkClick action="ppaction://hlinksldjump" r:id="rId12"/>
          </p:cNvPr>
          <p:cNvSpPr/>
          <p:nvPr/>
        </p:nvSpPr>
        <p:spPr>
          <a:xfrm>
            <a:off x="-47900" y="114205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1-1.기획</a:t>
            </a:r>
            <a:endParaRPr b="1" sz="600"/>
          </a:p>
        </p:txBody>
      </p:sp>
      <p:sp>
        <p:nvSpPr>
          <p:cNvPr id="153" name="Google Shape;153;p18"/>
          <p:cNvSpPr/>
          <p:nvPr/>
        </p:nvSpPr>
        <p:spPr>
          <a:xfrm>
            <a:off x="6146050" y="3931725"/>
            <a:ext cx="819475" cy="500025"/>
          </a:xfrm>
          <a:custGeom>
            <a:rect b="b" l="l" r="r" t="t"/>
            <a:pathLst>
              <a:path extrusionOk="0" h="20001" w="32779">
                <a:moveTo>
                  <a:pt x="0" y="17436"/>
                </a:moveTo>
                <a:cubicBezTo>
                  <a:pt x="1279" y="15518"/>
                  <a:pt x="3836" y="5521"/>
                  <a:pt x="7672" y="5928"/>
                </a:cubicBezTo>
                <a:cubicBezTo>
                  <a:pt x="11508" y="6335"/>
                  <a:pt x="18831" y="20865"/>
                  <a:pt x="23015" y="19877"/>
                </a:cubicBezTo>
                <a:cubicBezTo>
                  <a:pt x="27200" y="18889"/>
                  <a:pt x="31152" y="3313"/>
                  <a:pt x="32779" y="0"/>
                </a:cubicBezTo>
              </a:path>
            </a:pathLst>
          </a:custGeom>
          <a:noFill/>
          <a:ln cap="flat" cmpd="sng" w="38100">
            <a:solidFill>
              <a:srgbClr val="FFD400"/>
            </a:solidFill>
            <a:prstDash val="dash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</a:t>
            </a:r>
            <a:r>
              <a:rPr lang="ko">
                <a:solidFill>
                  <a:schemeClr val="dk1"/>
                </a:solidFill>
              </a:rPr>
              <a:t>. 마이페이지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8" name="Google Shape;1268;p72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269" name="Google Shape;1269;p72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270" name="Google Shape;1270;p72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271" name="Google Shape;1271;p72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272" name="Google Shape;1272;p7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4-1. 메인</a:t>
            </a:r>
            <a:endParaRPr b="1" sz="2400"/>
          </a:p>
        </p:txBody>
      </p:sp>
      <p:sp>
        <p:nvSpPr>
          <p:cNvPr id="1273" name="Google Shape;1273;p72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274" name="Google Shape;1274;p72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275" name="Google Shape;1275;p72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276" name="Google Shape;1276;p72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277" name="Google Shape;1277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137" y="870050"/>
            <a:ext cx="3314085" cy="4152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8" name="Google Shape;1278;p72"/>
          <p:cNvGrpSpPr/>
          <p:nvPr/>
        </p:nvGrpSpPr>
        <p:grpSpPr>
          <a:xfrm>
            <a:off x="3035875" y="1284100"/>
            <a:ext cx="5533625" cy="1714500"/>
            <a:chOff x="3035875" y="1284100"/>
            <a:chExt cx="5533625" cy="1714500"/>
          </a:xfrm>
        </p:grpSpPr>
        <p:sp>
          <p:nvSpPr>
            <p:cNvPr id="1279" name="Google Shape;1279;p72"/>
            <p:cNvSpPr/>
            <p:nvPr/>
          </p:nvSpPr>
          <p:spPr>
            <a:xfrm>
              <a:off x="3035875" y="1284100"/>
              <a:ext cx="3338400" cy="17145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2"/>
            <p:cNvSpPr txBox="1"/>
            <p:nvPr/>
          </p:nvSpPr>
          <p:spPr>
            <a:xfrm>
              <a:off x="7623000" y="1969150"/>
              <a:ext cx="946500" cy="3444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98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프로필 정보</a:t>
              </a:r>
              <a:endParaRPr sz="1100"/>
            </a:p>
          </p:txBody>
        </p:sp>
        <p:cxnSp>
          <p:nvCxnSpPr>
            <p:cNvPr id="1281" name="Google Shape;1281;p72"/>
            <p:cNvCxnSpPr>
              <a:stCxn id="1279" idx="3"/>
              <a:endCxn id="1280" idx="1"/>
            </p:cNvCxnSpPr>
            <p:nvPr/>
          </p:nvCxnSpPr>
          <p:spPr>
            <a:xfrm>
              <a:off x="6374275" y="2141350"/>
              <a:ext cx="1248600" cy="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82" name="Google Shape;1282;p72"/>
          <p:cNvGrpSpPr/>
          <p:nvPr/>
        </p:nvGrpSpPr>
        <p:grpSpPr>
          <a:xfrm>
            <a:off x="3035875" y="3090325"/>
            <a:ext cx="5903525" cy="1862700"/>
            <a:chOff x="3035875" y="3090325"/>
            <a:chExt cx="5903525" cy="1862700"/>
          </a:xfrm>
        </p:grpSpPr>
        <p:sp>
          <p:nvSpPr>
            <p:cNvPr id="1283" name="Google Shape;1283;p72"/>
            <p:cNvSpPr/>
            <p:nvPr/>
          </p:nvSpPr>
          <p:spPr>
            <a:xfrm>
              <a:off x="3035875" y="3090325"/>
              <a:ext cx="3338400" cy="1862700"/>
            </a:xfrm>
            <a:prstGeom prst="rect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4" name="Google Shape;1284;p72"/>
            <p:cNvCxnSpPr>
              <a:stCxn id="1283" idx="3"/>
              <a:endCxn id="1285" idx="1"/>
            </p:cNvCxnSpPr>
            <p:nvPr/>
          </p:nvCxnSpPr>
          <p:spPr>
            <a:xfrm>
              <a:off x="6374275" y="4021675"/>
              <a:ext cx="878700" cy="90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1285" name="Google Shape;1285;p72"/>
            <p:cNvSpPr txBox="1"/>
            <p:nvPr/>
          </p:nvSpPr>
          <p:spPr>
            <a:xfrm>
              <a:off x="7253100" y="3858425"/>
              <a:ext cx="1686300" cy="344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  <a:effectLst>
              <a:outerShdw blurRad="57150" rotWithShape="0" algn="bl" dir="5400000" dist="19050">
                <a:srgbClr val="274E13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마이페이지 메뉴 아이콘</a:t>
              </a:r>
              <a:endParaRPr sz="1100"/>
            </a:p>
          </p:txBody>
        </p:sp>
      </p:grpSp>
      <p:sp>
        <p:nvSpPr>
          <p:cNvPr id="1286" name="Google Shape;1286;p72"/>
          <p:cNvSpPr txBox="1"/>
          <p:nvPr/>
        </p:nvSpPr>
        <p:spPr>
          <a:xfrm>
            <a:off x="3436400" y="3844325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거래목록</a:t>
            </a:r>
            <a:endParaRPr b="1" sz="800"/>
          </a:p>
        </p:txBody>
      </p:sp>
      <p:sp>
        <p:nvSpPr>
          <p:cNvPr id="1287" name="Google Shape;1287;p72"/>
          <p:cNvSpPr txBox="1"/>
          <p:nvPr/>
        </p:nvSpPr>
        <p:spPr>
          <a:xfrm>
            <a:off x="4435975" y="3872826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관심목록</a:t>
            </a:r>
            <a:endParaRPr b="1" sz="800"/>
          </a:p>
        </p:txBody>
      </p:sp>
      <p:sp>
        <p:nvSpPr>
          <p:cNvPr id="1288" name="Google Shape;1288;p72"/>
          <p:cNvSpPr txBox="1"/>
          <p:nvPr/>
        </p:nvSpPr>
        <p:spPr>
          <a:xfrm>
            <a:off x="5444874" y="3864876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회원정보</a:t>
            </a:r>
            <a:endParaRPr b="1" sz="800"/>
          </a:p>
        </p:txBody>
      </p:sp>
      <p:sp>
        <p:nvSpPr>
          <p:cNvPr id="1289" name="Google Shape;1289;p72"/>
          <p:cNvSpPr txBox="1"/>
          <p:nvPr/>
        </p:nvSpPr>
        <p:spPr>
          <a:xfrm>
            <a:off x="3503275" y="4004225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찜목록</a:t>
            </a:r>
            <a:endParaRPr b="1" sz="800"/>
          </a:p>
        </p:txBody>
      </p:sp>
      <p:sp>
        <p:nvSpPr>
          <p:cNvPr id="1290" name="Google Shape;1290;p72"/>
          <p:cNvSpPr txBox="1"/>
          <p:nvPr/>
        </p:nvSpPr>
        <p:spPr>
          <a:xfrm>
            <a:off x="5435550" y="4032725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메인페이지</a:t>
            </a:r>
            <a:endParaRPr b="1" sz="800"/>
          </a:p>
        </p:txBody>
      </p:sp>
      <p:sp>
        <p:nvSpPr>
          <p:cNvPr id="1291" name="Google Shape;1291;p72"/>
          <p:cNvSpPr txBox="1"/>
          <p:nvPr/>
        </p:nvSpPr>
        <p:spPr>
          <a:xfrm>
            <a:off x="4432522" y="4032714"/>
            <a:ext cx="7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회원탈퇴</a:t>
            </a:r>
            <a:endParaRPr b="1"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3"/>
          <p:cNvSpPr/>
          <p:nvPr/>
        </p:nvSpPr>
        <p:spPr>
          <a:xfrm rot="5400000">
            <a:off x="3127488" y="672875"/>
            <a:ext cx="2502000" cy="34305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e. 채팅 </a:t>
            </a:r>
            <a:r>
              <a:rPr lang="ko">
                <a:solidFill>
                  <a:schemeClr val="dk1"/>
                </a:solidFill>
              </a:rPr>
              <a:t>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0" name="Google Shape;1300;p73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301" name="Google Shape;1301;p73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pic>
        <p:nvPicPr>
          <p:cNvPr id="1302" name="Google Shape;13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450" y="2729575"/>
            <a:ext cx="3173250" cy="18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3" name="Google Shape;1303;p73">
            <a:hlinkClick action="ppaction://hlinksldjump" r:id="rId6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04" name="Google Shape;1304;p73">
            <a:hlinkClick action="ppaction://hlinksldjump" r:id="rId7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305" name="Google Shape;1305;p73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4-1. 메인</a:t>
            </a:r>
            <a:endParaRPr b="1" sz="2400"/>
          </a:p>
        </p:txBody>
      </p:sp>
      <p:sp>
        <p:nvSpPr>
          <p:cNvPr id="1306" name="Google Shape;1306;p73">
            <a:hlinkClick action="ppaction://hlinksldjump" r:id="rId8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307" name="Google Shape;1307;p73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308" name="Google Shape;1308;p73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309" name="Google Shape;1309;p73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310" name="Google Shape;1310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8450" y="1030425"/>
            <a:ext cx="3173248" cy="94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1" name="Google Shape;1311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100" y="2729575"/>
            <a:ext cx="2789649" cy="186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2" name="Google Shape;1312;p73"/>
          <p:cNvPicPr preferRelativeResize="0"/>
          <p:nvPr/>
        </p:nvPicPr>
        <p:blipFill rotWithShape="1">
          <a:blip r:embed="rId11">
            <a:alphaModFix/>
          </a:blip>
          <a:srcRect b="0" l="7467" r="0" t="0"/>
          <a:stretch/>
        </p:blipFill>
        <p:spPr>
          <a:xfrm>
            <a:off x="1268324" y="1051725"/>
            <a:ext cx="1070100" cy="90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3" name="Google Shape;1313;p73"/>
          <p:cNvGrpSpPr/>
          <p:nvPr/>
        </p:nvGrpSpPr>
        <p:grpSpPr>
          <a:xfrm>
            <a:off x="1107150" y="976400"/>
            <a:ext cx="1390200" cy="1283400"/>
            <a:chOff x="1107150" y="976400"/>
            <a:chExt cx="1390200" cy="1283400"/>
          </a:xfrm>
        </p:grpSpPr>
        <p:sp>
          <p:nvSpPr>
            <p:cNvPr id="1314" name="Google Shape;1314;p73"/>
            <p:cNvSpPr/>
            <p:nvPr/>
          </p:nvSpPr>
          <p:spPr>
            <a:xfrm>
              <a:off x="1107150" y="976400"/>
              <a:ext cx="1390200" cy="12834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3"/>
            <p:cNvSpPr txBox="1"/>
            <p:nvPr/>
          </p:nvSpPr>
          <p:spPr>
            <a:xfrm>
              <a:off x="1414233" y="1920183"/>
              <a:ext cx="1083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채팅 버튼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316" name="Google Shape;1316;p73"/>
          <p:cNvCxnSpPr>
            <a:stCxn id="1314" idx="3"/>
            <a:endCxn id="1317" idx="1"/>
          </p:cNvCxnSpPr>
          <p:nvPr/>
        </p:nvCxnSpPr>
        <p:spPr>
          <a:xfrm>
            <a:off x="2497350" y="1618100"/>
            <a:ext cx="3091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318" name="Google Shape;1318;p73"/>
          <p:cNvGrpSpPr/>
          <p:nvPr/>
        </p:nvGrpSpPr>
        <p:grpSpPr>
          <a:xfrm>
            <a:off x="5588779" y="976388"/>
            <a:ext cx="3432593" cy="1283400"/>
            <a:chOff x="1106167" y="1056763"/>
            <a:chExt cx="1391065" cy="1283400"/>
          </a:xfrm>
        </p:grpSpPr>
        <p:sp>
          <p:nvSpPr>
            <p:cNvPr id="1317" name="Google Shape;1317;p73"/>
            <p:cNvSpPr/>
            <p:nvPr/>
          </p:nvSpPr>
          <p:spPr>
            <a:xfrm>
              <a:off x="1106167" y="1056763"/>
              <a:ext cx="1390200" cy="12834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3"/>
            <p:cNvSpPr txBox="1"/>
            <p:nvPr/>
          </p:nvSpPr>
          <p:spPr>
            <a:xfrm>
              <a:off x="1414233" y="1996383"/>
              <a:ext cx="10830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주고받은 메시지 목록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20" name="Google Shape;1320;p73"/>
          <p:cNvGrpSpPr/>
          <p:nvPr/>
        </p:nvGrpSpPr>
        <p:grpSpPr>
          <a:xfrm>
            <a:off x="5589850" y="2689285"/>
            <a:ext cx="3430458" cy="2175300"/>
            <a:chOff x="1044841" y="2599825"/>
            <a:chExt cx="1390200" cy="2175300"/>
          </a:xfrm>
        </p:grpSpPr>
        <p:sp>
          <p:nvSpPr>
            <p:cNvPr id="1321" name="Google Shape;1321;p73"/>
            <p:cNvSpPr/>
            <p:nvPr/>
          </p:nvSpPr>
          <p:spPr>
            <a:xfrm>
              <a:off x="1044841" y="2599825"/>
              <a:ext cx="1390200" cy="21753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3"/>
            <p:cNvSpPr txBox="1"/>
            <p:nvPr/>
          </p:nvSpPr>
          <p:spPr>
            <a:xfrm>
              <a:off x="1595065" y="4422750"/>
              <a:ext cx="2763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채팅방 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23" name="Google Shape;1323;p73"/>
          <p:cNvGrpSpPr/>
          <p:nvPr/>
        </p:nvGrpSpPr>
        <p:grpSpPr>
          <a:xfrm>
            <a:off x="533075" y="2671850"/>
            <a:ext cx="3134700" cy="2253600"/>
            <a:chOff x="533075" y="2671850"/>
            <a:chExt cx="3134700" cy="2253600"/>
          </a:xfrm>
        </p:grpSpPr>
        <p:sp>
          <p:nvSpPr>
            <p:cNvPr id="1324" name="Google Shape;1324;p73"/>
            <p:cNvSpPr/>
            <p:nvPr/>
          </p:nvSpPr>
          <p:spPr>
            <a:xfrm>
              <a:off x="533075" y="2671850"/>
              <a:ext cx="3134700" cy="2253600"/>
            </a:xfrm>
            <a:prstGeom prst="rect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3"/>
            <p:cNvSpPr txBox="1"/>
            <p:nvPr/>
          </p:nvSpPr>
          <p:spPr>
            <a:xfrm>
              <a:off x="1504119" y="4563575"/>
              <a:ext cx="12117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latin typeface="Malgun Gothic"/>
                  <a:ea typeface="Malgun Gothic"/>
                  <a:cs typeface="Malgun Gothic"/>
                  <a:sym typeface="Malgun Gothic"/>
                </a:rPr>
                <a:t>실시간채팅창</a:t>
              </a:r>
              <a:endParaRPr b="1" sz="1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326" name="Google Shape;1326;p73"/>
          <p:cNvCxnSpPr>
            <a:stCxn id="1317" idx="2"/>
            <a:endCxn id="1321" idx="0"/>
          </p:cNvCxnSpPr>
          <p:nvPr/>
        </p:nvCxnSpPr>
        <p:spPr>
          <a:xfrm>
            <a:off x="7304007" y="2259788"/>
            <a:ext cx="1200" cy="42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27" name="Google Shape;1327;p73"/>
          <p:cNvCxnSpPr>
            <a:stCxn id="1321" idx="1"/>
            <a:endCxn id="1324" idx="3"/>
          </p:cNvCxnSpPr>
          <p:nvPr/>
        </p:nvCxnSpPr>
        <p:spPr>
          <a:xfrm flipH="1">
            <a:off x="3667750" y="3776935"/>
            <a:ext cx="1922100" cy="2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4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a. 목록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5" name="Google Shape;1335;p74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336" name="Google Shape;1336;p74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337" name="Google Shape;1337;p74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38" name="Google Shape;1338;p74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339" name="Google Shape;1339;p74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4-2. 글 게시판</a:t>
            </a:r>
            <a:endParaRPr b="1" sz="2400"/>
          </a:p>
        </p:txBody>
      </p:sp>
      <p:sp>
        <p:nvSpPr>
          <p:cNvPr id="1340" name="Google Shape;1340;p74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341" name="Google Shape;1341;p74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342" name="Google Shape;1342;p74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343" name="Google Shape;1343;p74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pic>
        <p:nvPicPr>
          <p:cNvPr id="1344" name="Google Shape;1344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825" y="903825"/>
            <a:ext cx="5760001" cy="3960001"/>
          </a:xfrm>
          <a:prstGeom prst="rect">
            <a:avLst/>
          </a:prstGeom>
          <a:noFill/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5" name="Google Shape;134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1475" y="946822"/>
            <a:ext cx="1440000" cy="720000"/>
          </a:xfrm>
          <a:prstGeom prst="rect">
            <a:avLst/>
          </a:prstGeom>
          <a:noFill/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6" name="Google Shape;1346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1475" y="946813"/>
            <a:ext cx="1440000" cy="720000"/>
          </a:xfrm>
          <a:prstGeom prst="rect">
            <a:avLst/>
          </a:prstGeom>
          <a:noFill/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47" name="Google Shape;1347;p74"/>
          <p:cNvGrpSpPr/>
          <p:nvPr/>
        </p:nvGrpSpPr>
        <p:grpSpPr>
          <a:xfrm>
            <a:off x="1448029" y="1246536"/>
            <a:ext cx="5913446" cy="1272339"/>
            <a:chOff x="1448029" y="1246536"/>
            <a:chExt cx="5913446" cy="1272339"/>
          </a:xfrm>
        </p:grpSpPr>
        <p:sp>
          <p:nvSpPr>
            <p:cNvPr id="1348" name="Google Shape;1348;p74"/>
            <p:cNvSpPr/>
            <p:nvPr/>
          </p:nvSpPr>
          <p:spPr>
            <a:xfrm>
              <a:off x="1448029" y="1246536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990000"/>
                  </a:solidFill>
                </a:rPr>
                <a:t>1</a:t>
              </a:r>
              <a:endParaRPr b="1">
                <a:solidFill>
                  <a:srgbClr val="990000"/>
                </a:solidFill>
              </a:endParaRPr>
            </a:p>
          </p:txBody>
        </p:sp>
        <p:sp>
          <p:nvSpPr>
            <p:cNvPr id="1349" name="Google Shape;1349;p74"/>
            <p:cNvSpPr/>
            <p:nvPr/>
          </p:nvSpPr>
          <p:spPr>
            <a:xfrm>
              <a:off x="1826900" y="1296075"/>
              <a:ext cx="3768000" cy="1222800"/>
            </a:xfrm>
            <a:prstGeom prst="rect">
              <a:avLst/>
            </a:prstGeom>
            <a:noFill/>
            <a:ln cap="flat" cmpd="sng" w="9525">
              <a:solidFill>
                <a:srgbClr val="66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0" name="Google Shape;1350;p74"/>
            <p:cNvCxnSpPr>
              <a:endCxn id="1346" idx="1"/>
            </p:cNvCxnSpPr>
            <p:nvPr/>
          </p:nvCxnSpPr>
          <p:spPr>
            <a:xfrm>
              <a:off x="5589375" y="1296012"/>
              <a:ext cx="1772100" cy="10800"/>
            </a:xfrm>
            <a:prstGeom prst="straightConnector1">
              <a:avLst/>
            </a:prstGeom>
            <a:noFill/>
            <a:ln cap="flat" cmpd="sng" w="9525">
              <a:solidFill>
                <a:srgbClr val="660000"/>
              </a:solidFill>
              <a:prstDash val="dash"/>
              <a:round/>
              <a:headEnd len="med" w="med" type="none"/>
              <a:tailEnd len="med" w="med" type="triangl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</p:grpSp>
      <p:grpSp>
        <p:nvGrpSpPr>
          <p:cNvPr id="1351" name="Google Shape;1351;p74"/>
          <p:cNvGrpSpPr/>
          <p:nvPr/>
        </p:nvGrpSpPr>
        <p:grpSpPr>
          <a:xfrm>
            <a:off x="1448014" y="2038050"/>
            <a:ext cx="7353461" cy="1818709"/>
            <a:chOff x="1448014" y="2038050"/>
            <a:chExt cx="7353461" cy="1818709"/>
          </a:xfrm>
        </p:grpSpPr>
        <p:sp>
          <p:nvSpPr>
            <p:cNvPr id="1352" name="Google Shape;1352;p74"/>
            <p:cNvSpPr/>
            <p:nvPr/>
          </p:nvSpPr>
          <p:spPr>
            <a:xfrm>
              <a:off x="1448014" y="2874865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BF9000"/>
                  </a:solidFill>
                </a:rPr>
                <a:t>2</a:t>
              </a:r>
              <a:endParaRPr b="1">
                <a:solidFill>
                  <a:srgbClr val="BF9000"/>
                </a:solidFill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>
              <a:off x="1854850" y="2883859"/>
              <a:ext cx="3740100" cy="972900"/>
            </a:xfrm>
            <a:prstGeom prst="rect">
              <a:avLst/>
            </a:prstGeom>
            <a:noFill/>
            <a:ln cap="flat" cmpd="sng" w="9525">
              <a:solidFill>
                <a:srgbClr val="7F6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4"/>
            <p:cNvSpPr/>
            <p:nvPr/>
          </p:nvSpPr>
          <p:spPr>
            <a:xfrm>
              <a:off x="7361475" y="2038050"/>
              <a:ext cx="1440000" cy="72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게시판 글 중 조회수 상위 5개 상단에 고정</a:t>
              </a:r>
              <a:endParaRPr sz="1200"/>
            </a:p>
          </p:txBody>
        </p:sp>
        <p:cxnSp>
          <p:nvCxnSpPr>
            <p:cNvPr id="1355" name="Google Shape;1355;p74"/>
            <p:cNvCxnSpPr>
              <a:stCxn id="1353" idx="3"/>
              <a:endCxn id="1354" idx="1"/>
            </p:cNvCxnSpPr>
            <p:nvPr/>
          </p:nvCxnSpPr>
          <p:spPr>
            <a:xfrm flipH="1" rot="10800000">
              <a:off x="5594950" y="2398009"/>
              <a:ext cx="1766400" cy="972300"/>
            </a:xfrm>
            <a:prstGeom prst="bentConnector3">
              <a:avLst>
                <a:gd fmla="val 77550" name="adj1"/>
              </a:avLst>
            </a:prstGeom>
            <a:noFill/>
            <a:ln cap="flat" cmpd="sng" w="9525">
              <a:solidFill>
                <a:srgbClr val="7F6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56" name="Google Shape;1356;p74"/>
          <p:cNvGrpSpPr/>
          <p:nvPr/>
        </p:nvGrpSpPr>
        <p:grpSpPr>
          <a:xfrm>
            <a:off x="5057814" y="3129275"/>
            <a:ext cx="3743661" cy="1521134"/>
            <a:chOff x="5057814" y="3129275"/>
            <a:chExt cx="3743661" cy="1521134"/>
          </a:xfrm>
        </p:grpSpPr>
        <p:sp>
          <p:nvSpPr>
            <p:cNvPr id="1357" name="Google Shape;1357;p74"/>
            <p:cNvSpPr/>
            <p:nvPr/>
          </p:nvSpPr>
          <p:spPr>
            <a:xfrm>
              <a:off x="5057814" y="4205546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38761D"/>
                  </a:solidFill>
                </a:rPr>
                <a:t>3</a:t>
              </a:r>
              <a:endParaRPr b="1">
                <a:solidFill>
                  <a:srgbClr val="38761D"/>
                </a:solidFill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>
              <a:off x="5321125" y="4426909"/>
              <a:ext cx="311100" cy="223500"/>
            </a:xfrm>
            <a:prstGeom prst="roundRect">
              <a:avLst>
                <a:gd fmla="val 35011" name="adj"/>
              </a:avLst>
            </a:prstGeom>
            <a:noFill/>
            <a:ln cap="flat" cmpd="sng" w="9525">
              <a:solidFill>
                <a:srgbClr val="274E1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7361475" y="3129275"/>
              <a:ext cx="1440000" cy="72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버튼 클릭시 등록 페이지로 이동</a:t>
              </a:r>
              <a:endParaRPr sz="1200"/>
            </a:p>
          </p:txBody>
        </p:sp>
        <p:cxnSp>
          <p:nvCxnSpPr>
            <p:cNvPr id="1360" name="Google Shape;1360;p74"/>
            <p:cNvCxnSpPr>
              <a:stCxn id="1358" idx="3"/>
              <a:endCxn id="1359" idx="1"/>
            </p:cNvCxnSpPr>
            <p:nvPr/>
          </p:nvCxnSpPr>
          <p:spPr>
            <a:xfrm flipH="1" rot="10800000">
              <a:off x="5632225" y="3489259"/>
              <a:ext cx="1729200" cy="1049400"/>
            </a:xfrm>
            <a:prstGeom prst="bentConnector3">
              <a:avLst>
                <a:gd fmla="val 77063" name="adj1"/>
              </a:avLst>
            </a:prstGeom>
            <a:noFill/>
            <a:ln cap="flat" cmpd="sng" w="9525">
              <a:solidFill>
                <a:srgbClr val="274E13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61" name="Google Shape;1361;p74"/>
          <p:cNvGrpSpPr/>
          <p:nvPr/>
        </p:nvGrpSpPr>
        <p:grpSpPr>
          <a:xfrm>
            <a:off x="2653789" y="4137250"/>
            <a:ext cx="6147686" cy="720000"/>
            <a:chOff x="2653789" y="4137250"/>
            <a:chExt cx="6147686" cy="720000"/>
          </a:xfrm>
        </p:grpSpPr>
        <p:sp>
          <p:nvSpPr>
            <p:cNvPr id="1362" name="Google Shape;1362;p74"/>
            <p:cNvSpPr/>
            <p:nvPr/>
          </p:nvSpPr>
          <p:spPr>
            <a:xfrm>
              <a:off x="2653789" y="4493252"/>
              <a:ext cx="254400" cy="254400"/>
            </a:xfrm>
            <a:prstGeom prst="ellipse">
              <a:avLst/>
            </a:prstGeom>
            <a:noFill/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7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1155CC"/>
                  </a:solidFill>
                </a:rPr>
                <a:t>4</a:t>
              </a:r>
              <a:endParaRPr b="1">
                <a:solidFill>
                  <a:srgbClr val="1155CC"/>
                </a:solidFill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2956218" y="4628171"/>
              <a:ext cx="1638000" cy="223500"/>
            </a:xfrm>
            <a:prstGeom prst="roundRect">
              <a:avLst>
                <a:gd fmla="val 45025" name="adj"/>
              </a:avLst>
            </a:prstGeom>
            <a:noFill/>
            <a:ln cap="flat" cmpd="sng" w="9525">
              <a:solidFill>
                <a:srgbClr val="1C458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4"/>
            <p:cNvSpPr/>
            <p:nvPr/>
          </p:nvSpPr>
          <p:spPr>
            <a:xfrm>
              <a:off x="7361475" y="4137250"/>
              <a:ext cx="1440000" cy="72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게시판 내 글에 대한 검색 실시</a:t>
              </a:r>
              <a:endParaRPr sz="1200"/>
            </a:p>
          </p:txBody>
        </p:sp>
        <p:cxnSp>
          <p:nvCxnSpPr>
            <p:cNvPr id="1365" name="Google Shape;1365;p74"/>
            <p:cNvCxnSpPr>
              <a:stCxn id="1363" idx="3"/>
            </p:cNvCxnSpPr>
            <p:nvPr/>
          </p:nvCxnSpPr>
          <p:spPr>
            <a:xfrm>
              <a:off x="4594218" y="4739921"/>
              <a:ext cx="27675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5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75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75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</a:t>
            </a:r>
            <a:r>
              <a:rPr lang="ko">
                <a:solidFill>
                  <a:schemeClr val="dk1"/>
                </a:solidFill>
              </a:rPr>
              <a:t>. 등록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3" name="Google Shape;1373;p75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374" name="Google Shape;1374;p75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375" name="Google Shape;1375;p75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76" name="Google Shape;1376;p75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377" name="Google Shape;1377;p75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4-2. 글 게시판</a:t>
            </a:r>
            <a:endParaRPr b="1" sz="2400"/>
          </a:p>
        </p:txBody>
      </p:sp>
      <p:pic>
        <p:nvPicPr>
          <p:cNvPr id="1378" name="Google Shape;137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898" y="905725"/>
            <a:ext cx="5760001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75"/>
          <p:cNvSpPr/>
          <p:nvPr/>
        </p:nvSpPr>
        <p:spPr>
          <a:xfrm>
            <a:off x="1193629" y="94683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380" name="Google Shape;1380;p75"/>
          <p:cNvSpPr/>
          <p:nvPr/>
        </p:nvSpPr>
        <p:spPr>
          <a:xfrm>
            <a:off x="1461375" y="1119925"/>
            <a:ext cx="5143500" cy="18729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5"/>
          <p:cNvSpPr/>
          <p:nvPr/>
        </p:nvSpPr>
        <p:spPr>
          <a:xfrm>
            <a:off x="2653789" y="4666577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382" name="Google Shape;1382;p75"/>
          <p:cNvSpPr/>
          <p:nvPr/>
        </p:nvSpPr>
        <p:spPr>
          <a:xfrm>
            <a:off x="1193614" y="291414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383" name="Google Shape;1383;p75"/>
          <p:cNvSpPr/>
          <p:nvPr/>
        </p:nvSpPr>
        <p:spPr>
          <a:xfrm>
            <a:off x="1453625" y="3266975"/>
            <a:ext cx="5143500" cy="13266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93614" y="339489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385" name="Google Shape;1385;p75"/>
          <p:cNvSpPr/>
          <p:nvPr/>
        </p:nvSpPr>
        <p:spPr>
          <a:xfrm>
            <a:off x="1461375" y="3025443"/>
            <a:ext cx="5143500" cy="2115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75"/>
          <p:cNvSpPr/>
          <p:nvPr/>
        </p:nvSpPr>
        <p:spPr>
          <a:xfrm>
            <a:off x="2956218" y="4628171"/>
            <a:ext cx="1638000" cy="223500"/>
          </a:xfrm>
          <a:prstGeom prst="roundRect">
            <a:avLst>
              <a:gd fmla="val 45025" name="adj"/>
            </a:avLst>
          </a:prstGeom>
          <a:noFill/>
          <a:ln cap="flat" cmpd="sng" w="9525">
            <a:solidFill>
              <a:srgbClr val="1C458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5"/>
          <p:cNvSpPr/>
          <p:nvPr/>
        </p:nvSpPr>
        <p:spPr>
          <a:xfrm>
            <a:off x="7361475" y="2038050"/>
            <a:ext cx="1440000" cy="98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비밀글 선택 후 비밀번호 입력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88" name="Google Shape;1388;p75"/>
          <p:cNvSpPr/>
          <p:nvPr/>
        </p:nvSpPr>
        <p:spPr>
          <a:xfrm>
            <a:off x="7361475" y="3129275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첨부파일 등록은 3개 까지 가능</a:t>
            </a:r>
            <a:endParaRPr sz="1000"/>
          </a:p>
        </p:txBody>
      </p:sp>
      <p:sp>
        <p:nvSpPr>
          <p:cNvPr id="1389" name="Google Shape;1389;p75"/>
          <p:cNvSpPr/>
          <p:nvPr/>
        </p:nvSpPr>
        <p:spPr>
          <a:xfrm>
            <a:off x="7361475" y="4137250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등록 : 완료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다시작성 : 초기화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글목록 : 목록으로</a:t>
            </a:r>
            <a:endParaRPr sz="1000"/>
          </a:p>
        </p:txBody>
      </p:sp>
      <p:cxnSp>
        <p:nvCxnSpPr>
          <p:cNvPr id="1390" name="Google Shape;1390;p75"/>
          <p:cNvCxnSpPr>
            <a:stCxn id="1385" idx="3"/>
            <a:endCxn id="1387" idx="1"/>
          </p:cNvCxnSpPr>
          <p:nvPr/>
        </p:nvCxnSpPr>
        <p:spPr>
          <a:xfrm flipH="1" rot="10800000">
            <a:off x="6604875" y="2531793"/>
            <a:ext cx="756600" cy="59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F6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1" name="Google Shape;1391;p75"/>
          <p:cNvCxnSpPr>
            <a:stCxn id="1383" idx="3"/>
            <a:endCxn id="1388" idx="1"/>
          </p:cNvCxnSpPr>
          <p:nvPr/>
        </p:nvCxnSpPr>
        <p:spPr>
          <a:xfrm flipH="1" rot="10800000">
            <a:off x="6597125" y="3489275"/>
            <a:ext cx="764400" cy="441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2" name="Google Shape;1392;p75"/>
          <p:cNvCxnSpPr>
            <a:stCxn id="1386" idx="3"/>
          </p:cNvCxnSpPr>
          <p:nvPr/>
        </p:nvCxnSpPr>
        <p:spPr>
          <a:xfrm>
            <a:off x="4594218" y="4739921"/>
            <a:ext cx="276750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393" name="Google Shape;1393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446" y="2442955"/>
            <a:ext cx="1393075" cy="48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75"/>
          <p:cNvSpPr/>
          <p:nvPr/>
        </p:nvSpPr>
        <p:spPr>
          <a:xfrm>
            <a:off x="7355884" y="1139562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게시판 타입, 제목 및 내용 입력</a:t>
            </a:r>
            <a:endParaRPr sz="1000"/>
          </a:p>
        </p:txBody>
      </p:sp>
      <p:cxnSp>
        <p:nvCxnSpPr>
          <p:cNvPr id="1395" name="Google Shape;1395;p75"/>
          <p:cNvCxnSpPr>
            <a:stCxn id="1380" idx="3"/>
            <a:endCxn id="1394" idx="1"/>
          </p:cNvCxnSpPr>
          <p:nvPr/>
        </p:nvCxnSpPr>
        <p:spPr>
          <a:xfrm flipH="1" rot="10800000">
            <a:off x="6604875" y="1499575"/>
            <a:ext cx="750900" cy="5568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75">
            <a:hlinkClick action="ppaction://hlinksldjump" r:id="rId9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397" name="Google Shape;1397;p75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398" name="Google Shape;1398;p75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399" name="Google Shape;1399;p75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91" y="902841"/>
            <a:ext cx="57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76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</a:t>
            </a:r>
            <a:r>
              <a:rPr lang="ko">
                <a:solidFill>
                  <a:schemeClr val="dk1"/>
                </a:solidFill>
              </a:rPr>
              <a:t>. 상세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8" name="Google Shape;1408;p76">
            <a:hlinkClick action="ppaction://hlinksldjump" r:id="rId4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409" name="Google Shape;1409;p76">
            <a:hlinkClick action="ppaction://hlinksldjump" r:id="rId5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410" name="Google Shape;1410;p76">
            <a:hlinkClick action="ppaction://hlinksldjump" r:id="rId6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11" name="Google Shape;1411;p76">
            <a:hlinkClick action="ppaction://hlinksldjump" r:id="rId7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412" name="Google Shape;1412;p76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4-2. 글 게시판</a:t>
            </a:r>
            <a:endParaRPr b="1" sz="2400"/>
          </a:p>
        </p:txBody>
      </p:sp>
      <p:sp>
        <p:nvSpPr>
          <p:cNvPr id="1413" name="Google Shape;1413;p76"/>
          <p:cNvSpPr/>
          <p:nvPr/>
        </p:nvSpPr>
        <p:spPr>
          <a:xfrm>
            <a:off x="5927704" y="1960349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414" name="Google Shape;1414;p76"/>
          <p:cNvSpPr/>
          <p:nvPr/>
        </p:nvSpPr>
        <p:spPr>
          <a:xfrm>
            <a:off x="6182100" y="2186725"/>
            <a:ext cx="422700" cy="3975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>
            <a:off x="5801389" y="4631927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416" name="Google Shape;1416;p76"/>
          <p:cNvSpPr/>
          <p:nvPr/>
        </p:nvSpPr>
        <p:spPr>
          <a:xfrm>
            <a:off x="1193614" y="270429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417" name="Google Shape;1417;p76"/>
          <p:cNvSpPr/>
          <p:nvPr/>
        </p:nvSpPr>
        <p:spPr>
          <a:xfrm>
            <a:off x="1276925" y="3489275"/>
            <a:ext cx="5320200" cy="552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>
            <a:off x="997939" y="339489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419" name="Google Shape;1419;p76"/>
          <p:cNvSpPr/>
          <p:nvPr/>
        </p:nvSpPr>
        <p:spPr>
          <a:xfrm>
            <a:off x="1284575" y="3013450"/>
            <a:ext cx="5320200" cy="4410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>
            <a:off x="6182105" y="4666575"/>
            <a:ext cx="299700" cy="185100"/>
          </a:xfrm>
          <a:prstGeom prst="roundRect">
            <a:avLst>
              <a:gd fmla="val 45025" name="adj"/>
            </a:avLst>
          </a:prstGeom>
          <a:noFill/>
          <a:ln cap="flat" cmpd="sng" w="9525">
            <a:solidFill>
              <a:srgbClr val="1C458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7361475" y="2038050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댓글 수정, 삭제 및 대댓글 입력 가능</a:t>
            </a:r>
            <a:endParaRPr sz="1000"/>
          </a:p>
        </p:txBody>
      </p:sp>
      <p:sp>
        <p:nvSpPr>
          <p:cNvPr id="1422" name="Google Shape;1422;p76"/>
          <p:cNvSpPr/>
          <p:nvPr/>
        </p:nvSpPr>
        <p:spPr>
          <a:xfrm>
            <a:off x="7361475" y="3129275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대댓글은 수정 및 삭제만 가능함</a:t>
            </a:r>
            <a:endParaRPr sz="1000"/>
          </a:p>
        </p:txBody>
      </p:sp>
      <p:sp>
        <p:nvSpPr>
          <p:cNvPr id="1423" name="Google Shape;1423;p76"/>
          <p:cNvSpPr/>
          <p:nvPr/>
        </p:nvSpPr>
        <p:spPr>
          <a:xfrm>
            <a:off x="7361475" y="4137250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글목록 : 목록으로</a:t>
            </a:r>
            <a:endParaRPr sz="1000"/>
          </a:p>
        </p:txBody>
      </p:sp>
      <p:cxnSp>
        <p:nvCxnSpPr>
          <p:cNvPr id="1424" name="Google Shape;1424;p76"/>
          <p:cNvCxnSpPr>
            <a:stCxn id="1419" idx="3"/>
            <a:endCxn id="1421" idx="1"/>
          </p:cNvCxnSpPr>
          <p:nvPr/>
        </p:nvCxnSpPr>
        <p:spPr>
          <a:xfrm flipH="1" rot="10800000">
            <a:off x="6604775" y="2398150"/>
            <a:ext cx="756600" cy="8358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7F6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5" name="Google Shape;1425;p76"/>
          <p:cNvCxnSpPr>
            <a:stCxn id="1417" idx="3"/>
            <a:endCxn id="1422" idx="1"/>
          </p:cNvCxnSpPr>
          <p:nvPr/>
        </p:nvCxnSpPr>
        <p:spPr>
          <a:xfrm flipH="1" rot="10800000">
            <a:off x="6597125" y="3489125"/>
            <a:ext cx="764400" cy="276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6" name="Google Shape;1426;p76"/>
          <p:cNvCxnSpPr>
            <a:stCxn id="1420" idx="3"/>
          </p:cNvCxnSpPr>
          <p:nvPr/>
        </p:nvCxnSpPr>
        <p:spPr>
          <a:xfrm>
            <a:off x="6481805" y="4759125"/>
            <a:ext cx="874200" cy="33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27" name="Google Shape;1427;p76"/>
          <p:cNvSpPr/>
          <p:nvPr/>
        </p:nvSpPr>
        <p:spPr>
          <a:xfrm>
            <a:off x="7355884" y="1139562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클릭시 회원당 1개의 하트 가능 다시 클릭하면 없어짐</a:t>
            </a:r>
            <a:endParaRPr sz="1000"/>
          </a:p>
        </p:txBody>
      </p:sp>
      <p:cxnSp>
        <p:nvCxnSpPr>
          <p:cNvPr id="1428" name="Google Shape;1428;p76"/>
          <p:cNvCxnSpPr>
            <a:stCxn id="1414" idx="3"/>
            <a:endCxn id="1427" idx="1"/>
          </p:cNvCxnSpPr>
          <p:nvPr/>
        </p:nvCxnSpPr>
        <p:spPr>
          <a:xfrm flipH="1" rot="10800000">
            <a:off x="6604800" y="1499575"/>
            <a:ext cx="751200" cy="885900"/>
          </a:xfrm>
          <a:prstGeom prst="bentConnector3">
            <a:avLst>
              <a:gd fmla="val 41224" name="adj1"/>
            </a:avLst>
          </a:prstGeom>
          <a:noFill/>
          <a:ln cap="flat" cmpd="sng" w="9525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29" name="Google Shape;1429;p76">
            <a:hlinkClick action="ppaction://hlinksldjump" r:id="rId8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430" name="Google Shape;1430;p76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431" name="Google Shape;1431;p76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432" name="Google Shape;1432;p76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77"/>
          <p:cNvPicPr preferRelativeResize="0"/>
          <p:nvPr/>
        </p:nvPicPr>
        <p:blipFill rotWithShape="1">
          <a:blip r:embed="rId3">
            <a:alphaModFix/>
          </a:blip>
          <a:srcRect b="7927" l="14508" r="14195" t="0"/>
          <a:stretch/>
        </p:blipFill>
        <p:spPr>
          <a:xfrm>
            <a:off x="1413812" y="693399"/>
            <a:ext cx="4069363" cy="445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77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7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7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</a:t>
            </a:r>
            <a:r>
              <a:rPr lang="ko">
                <a:solidFill>
                  <a:schemeClr val="dk1"/>
                </a:solidFill>
              </a:rPr>
              <a:t>. 목록페이지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1" name="Google Shape;1441;p77">
            <a:hlinkClick action="ppaction://hlinksldjump" r:id="rId4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442" name="Google Shape;1442;p77">
            <a:hlinkClick action="ppaction://hlinksldjump" r:id="rId5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443" name="Google Shape;1443;p77">
            <a:hlinkClick action="ppaction://hlinksldjump" r:id="rId6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44" name="Google Shape;1444;p77">
            <a:hlinkClick action="ppaction://hlinksldjump" r:id="rId7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445" name="Google Shape;1445;p77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4-3. 상품 게시판</a:t>
            </a:r>
            <a:endParaRPr b="1" sz="2400"/>
          </a:p>
        </p:txBody>
      </p:sp>
      <p:sp>
        <p:nvSpPr>
          <p:cNvPr id="1446" name="Google Shape;1446;p77">
            <a:hlinkClick action="ppaction://hlinksldjump" r:id="rId8"/>
          </p:cNvPr>
          <p:cNvSpPr/>
          <p:nvPr/>
        </p:nvSpPr>
        <p:spPr>
          <a:xfrm>
            <a:off x="-47900" y="2916088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447" name="Google Shape;1447;p77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448" name="Google Shape;1448;p77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sp>
        <p:nvSpPr>
          <p:cNvPr id="1449" name="Google Shape;1449;p77">
            <a:hlinkClick/>
          </p:cNvPr>
          <p:cNvSpPr/>
          <p:nvPr/>
        </p:nvSpPr>
        <p:spPr>
          <a:xfrm>
            <a:off x="-47900" y="225475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450" name="Google Shape;1450;p77"/>
          <p:cNvSpPr/>
          <p:nvPr/>
        </p:nvSpPr>
        <p:spPr>
          <a:xfrm>
            <a:off x="1560629" y="731361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451" name="Google Shape;1451;p77"/>
          <p:cNvSpPr/>
          <p:nvPr/>
        </p:nvSpPr>
        <p:spPr>
          <a:xfrm>
            <a:off x="1860650" y="693400"/>
            <a:ext cx="2711400" cy="3303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6706134" y="1087412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찾을 상품을 검색하여 상품 &amp; 지역별로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조회 가능</a:t>
            </a:r>
            <a:endParaRPr sz="1000"/>
          </a:p>
        </p:txBody>
      </p:sp>
      <p:sp>
        <p:nvSpPr>
          <p:cNvPr id="1453" name="Google Shape;1453;p77"/>
          <p:cNvSpPr/>
          <p:nvPr/>
        </p:nvSpPr>
        <p:spPr>
          <a:xfrm>
            <a:off x="4455868" y="121784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454" name="Google Shape;1454;p77"/>
          <p:cNvSpPr/>
          <p:nvPr/>
        </p:nvSpPr>
        <p:spPr>
          <a:xfrm>
            <a:off x="4795725" y="1245000"/>
            <a:ext cx="384300" cy="2544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5" name="Google Shape;1455;p77"/>
          <p:cNvCxnSpPr>
            <a:stCxn id="1454" idx="3"/>
          </p:cNvCxnSpPr>
          <p:nvPr/>
        </p:nvCxnSpPr>
        <p:spPr>
          <a:xfrm>
            <a:off x="5180025" y="1372200"/>
            <a:ext cx="1839600" cy="1264800"/>
          </a:xfrm>
          <a:prstGeom prst="bentConnector3">
            <a:avLst>
              <a:gd fmla="val 32343" name="adj1"/>
            </a:avLst>
          </a:prstGeom>
          <a:noFill/>
          <a:ln cap="flat" cmpd="sng" w="9525">
            <a:solidFill>
              <a:srgbClr val="7F6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77"/>
          <p:cNvSpPr/>
          <p:nvPr/>
        </p:nvSpPr>
        <p:spPr>
          <a:xfrm>
            <a:off x="6706134" y="2226887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글쓰기 버튼 클릭시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작성 페이지로 이동</a:t>
            </a:r>
            <a:endParaRPr sz="1000"/>
          </a:p>
        </p:txBody>
      </p:sp>
      <p:sp>
        <p:nvSpPr>
          <p:cNvPr id="1457" name="Google Shape;1457;p77"/>
          <p:cNvSpPr/>
          <p:nvPr/>
        </p:nvSpPr>
        <p:spPr>
          <a:xfrm>
            <a:off x="1661425" y="1424725"/>
            <a:ext cx="1111800" cy="1091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>
            <a:off x="1330830" y="141014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1459" name="Google Shape;1459;p77"/>
          <p:cNvCxnSpPr>
            <a:endCxn id="1460" idx="1"/>
          </p:cNvCxnSpPr>
          <p:nvPr/>
        </p:nvCxnSpPr>
        <p:spPr>
          <a:xfrm>
            <a:off x="2450034" y="2516862"/>
            <a:ext cx="4256100" cy="1236000"/>
          </a:xfrm>
          <a:prstGeom prst="bentConnector3">
            <a:avLst>
              <a:gd fmla="val 70166" name="adj1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77"/>
          <p:cNvSpPr/>
          <p:nvPr/>
        </p:nvSpPr>
        <p:spPr>
          <a:xfrm>
            <a:off x="6706134" y="3392862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상품글을 클릭하여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상품 상세정보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확인 가능</a:t>
            </a:r>
            <a:endParaRPr sz="1000"/>
          </a:p>
        </p:txBody>
      </p:sp>
      <p:cxnSp>
        <p:nvCxnSpPr>
          <p:cNvPr id="1461" name="Google Shape;1461;p77"/>
          <p:cNvCxnSpPr>
            <a:stCxn id="1451" idx="3"/>
            <a:endCxn id="1452" idx="1"/>
          </p:cNvCxnSpPr>
          <p:nvPr/>
        </p:nvCxnSpPr>
        <p:spPr>
          <a:xfrm>
            <a:off x="4572050" y="858550"/>
            <a:ext cx="2134200" cy="588900"/>
          </a:xfrm>
          <a:prstGeom prst="bentConnector3">
            <a:avLst>
              <a:gd fmla="val 70517" name="adj1"/>
            </a:avLst>
          </a:prstGeom>
          <a:noFill/>
          <a:ln cap="flat" cmpd="sng" w="9525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855" y="685800"/>
            <a:ext cx="3323970" cy="439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8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8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8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</a:t>
            </a:r>
            <a:r>
              <a:rPr lang="ko">
                <a:solidFill>
                  <a:schemeClr val="dk1"/>
                </a:solidFill>
              </a:rPr>
              <a:t>. 등록페이지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0" name="Google Shape;1470;p78">
            <a:hlinkClick action="ppaction://hlinksldjump" r:id="rId4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471" name="Google Shape;1471;p78">
            <a:hlinkClick action="ppaction://hlinksldjump" r:id="rId5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472" name="Google Shape;1472;p78">
            <a:hlinkClick action="ppaction://hlinksldjump" r:id="rId6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473" name="Google Shape;1473;p78">
            <a:hlinkClick action="ppaction://hlinksldjump" r:id="rId7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474" name="Google Shape;1474;p78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4-3. 상품 게시판</a:t>
            </a:r>
            <a:endParaRPr b="1" sz="2400"/>
          </a:p>
        </p:txBody>
      </p:sp>
      <p:sp>
        <p:nvSpPr>
          <p:cNvPr id="1475" name="Google Shape;1475;p78">
            <a:hlinkClick action="ppaction://hlinksldjump" r:id="rId8"/>
          </p:cNvPr>
          <p:cNvSpPr/>
          <p:nvPr/>
        </p:nvSpPr>
        <p:spPr>
          <a:xfrm>
            <a:off x="-47900" y="2916088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476" name="Google Shape;1476;p78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477" name="Google Shape;1477;p78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sp>
        <p:nvSpPr>
          <p:cNvPr id="1478" name="Google Shape;1478;p78">
            <a:hlinkClick/>
          </p:cNvPr>
          <p:cNvSpPr/>
          <p:nvPr/>
        </p:nvSpPr>
        <p:spPr>
          <a:xfrm>
            <a:off x="-47900" y="225475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479" name="Google Shape;1479;p78"/>
          <p:cNvSpPr/>
          <p:nvPr/>
        </p:nvSpPr>
        <p:spPr>
          <a:xfrm>
            <a:off x="1144454" y="77213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480" name="Google Shape;1480;p78"/>
          <p:cNvSpPr/>
          <p:nvPr/>
        </p:nvSpPr>
        <p:spPr>
          <a:xfrm>
            <a:off x="1476275" y="744525"/>
            <a:ext cx="3148200" cy="31263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1" name="Google Shape;1481;p78"/>
          <p:cNvCxnSpPr/>
          <p:nvPr/>
        </p:nvCxnSpPr>
        <p:spPr>
          <a:xfrm>
            <a:off x="4624475" y="1447400"/>
            <a:ext cx="1296900" cy="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78"/>
          <p:cNvSpPr/>
          <p:nvPr/>
        </p:nvSpPr>
        <p:spPr>
          <a:xfrm>
            <a:off x="5944134" y="1087412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판매할 상품의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정보를 입력</a:t>
            </a:r>
            <a:endParaRPr sz="1000"/>
          </a:p>
        </p:txBody>
      </p:sp>
      <p:sp>
        <p:nvSpPr>
          <p:cNvPr id="1483" name="Google Shape;1483;p78"/>
          <p:cNvSpPr/>
          <p:nvPr/>
        </p:nvSpPr>
        <p:spPr>
          <a:xfrm>
            <a:off x="1144439" y="3928940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484" name="Google Shape;1484;p78"/>
          <p:cNvSpPr/>
          <p:nvPr/>
        </p:nvSpPr>
        <p:spPr>
          <a:xfrm>
            <a:off x="1476275" y="3928945"/>
            <a:ext cx="3148200" cy="6378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5" name="Google Shape;1485;p78"/>
          <p:cNvCxnSpPr>
            <a:stCxn id="1484" idx="3"/>
            <a:endCxn id="1486" idx="1"/>
          </p:cNvCxnSpPr>
          <p:nvPr/>
        </p:nvCxnSpPr>
        <p:spPr>
          <a:xfrm flipH="1" rot="10800000">
            <a:off x="4624475" y="2858545"/>
            <a:ext cx="1319700" cy="1389300"/>
          </a:xfrm>
          <a:prstGeom prst="bentConnector3">
            <a:avLst>
              <a:gd fmla="val 37249" name="adj1"/>
            </a:avLst>
          </a:prstGeom>
          <a:noFill/>
          <a:ln cap="flat" cmpd="sng" w="9525">
            <a:solidFill>
              <a:srgbClr val="7F6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86" name="Google Shape;1486;p78"/>
          <p:cNvSpPr/>
          <p:nvPr/>
        </p:nvSpPr>
        <p:spPr>
          <a:xfrm>
            <a:off x="5944125" y="2226875"/>
            <a:ext cx="1440000" cy="126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판매할 상품 사진을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3장 첨부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87" name="Google Shape;1487;p78"/>
          <p:cNvSpPr/>
          <p:nvPr/>
        </p:nvSpPr>
        <p:spPr>
          <a:xfrm>
            <a:off x="1476275" y="4658425"/>
            <a:ext cx="3148200" cy="342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8"/>
          <p:cNvSpPr/>
          <p:nvPr/>
        </p:nvSpPr>
        <p:spPr>
          <a:xfrm>
            <a:off x="1144455" y="4666171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1489" name="Google Shape;1489;p78"/>
          <p:cNvCxnSpPr>
            <a:stCxn id="1487" idx="3"/>
            <a:endCxn id="1490" idx="1"/>
          </p:cNvCxnSpPr>
          <p:nvPr/>
        </p:nvCxnSpPr>
        <p:spPr>
          <a:xfrm flipH="1" rot="10800000">
            <a:off x="4624475" y="4291375"/>
            <a:ext cx="1319700" cy="538200"/>
          </a:xfrm>
          <a:prstGeom prst="bentConnector3">
            <a:avLst>
              <a:gd fmla="val 62215" name="adj1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90" name="Google Shape;1490;p78"/>
          <p:cNvSpPr/>
          <p:nvPr/>
        </p:nvSpPr>
        <p:spPr>
          <a:xfrm>
            <a:off x="5944134" y="3931237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등록 : 상품글 등록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다시작성 : 초기화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상품목록 : 목록으로</a:t>
            </a:r>
            <a:endParaRPr sz="1000"/>
          </a:p>
        </p:txBody>
      </p:sp>
      <p:pic>
        <p:nvPicPr>
          <p:cNvPr id="1491" name="Google Shape;1491;p78"/>
          <p:cNvPicPr preferRelativeResize="0"/>
          <p:nvPr/>
        </p:nvPicPr>
        <p:blipFill rotWithShape="1">
          <a:blip r:embed="rId9">
            <a:alphaModFix/>
          </a:blip>
          <a:srcRect b="0" l="5213" r="2509" t="4287"/>
          <a:stretch/>
        </p:blipFill>
        <p:spPr>
          <a:xfrm>
            <a:off x="6021916" y="2904380"/>
            <a:ext cx="1319700" cy="48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7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9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</a:t>
            </a:r>
            <a:r>
              <a:rPr lang="ko">
                <a:solidFill>
                  <a:schemeClr val="dk1"/>
                </a:solidFill>
              </a:rPr>
              <a:t>. 상세페이지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9" name="Google Shape;1499;p79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500" name="Google Shape;1500;p79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501" name="Google Shape;1501;p79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502" name="Google Shape;1502;p79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4-3. 상품 게시판</a:t>
            </a:r>
            <a:endParaRPr b="1" sz="2400"/>
          </a:p>
        </p:txBody>
      </p:sp>
      <p:sp>
        <p:nvSpPr>
          <p:cNvPr id="1504" name="Google Shape;1504;p79">
            <a:hlinkClick action="ppaction://hlinksldjump" r:id="rId7"/>
          </p:cNvPr>
          <p:cNvSpPr/>
          <p:nvPr/>
        </p:nvSpPr>
        <p:spPr>
          <a:xfrm>
            <a:off x="-47900" y="2916088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505" name="Google Shape;1505;p79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506" name="Google Shape;1506;p79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sp>
        <p:nvSpPr>
          <p:cNvPr id="1507" name="Google Shape;1507;p79">
            <a:hlinkClick/>
          </p:cNvPr>
          <p:cNvSpPr/>
          <p:nvPr/>
        </p:nvSpPr>
        <p:spPr>
          <a:xfrm>
            <a:off x="-47900" y="225475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508" name="Google Shape;1508;p79"/>
          <p:cNvSpPr/>
          <p:nvPr/>
        </p:nvSpPr>
        <p:spPr>
          <a:xfrm>
            <a:off x="5944134" y="823137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상품목록 : 목록으로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: 상품글 수정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삭제 : 상품글 삭제</a:t>
            </a:r>
            <a:endParaRPr sz="1000"/>
          </a:p>
        </p:txBody>
      </p:sp>
      <p:sp>
        <p:nvSpPr>
          <p:cNvPr id="1509" name="Google Shape;1509;p79"/>
          <p:cNvSpPr/>
          <p:nvPr/>
        </p:nvSpPr>
        <p:spPr>
          <a:xfrm>
            <a:off x="5944125" y="1633326"/>
            <a:ext cx="1440000" cy="34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판매자 프로필로 이동</a:t>
            </a:r>
            <a:endParaRPr sz="1000"/>
          </a:p>
        </p:txBody>
      </p:sp>
      <p:sp>
        <p:nvSpPr>
          <p:cNvPr id="1510" name="Google Shape;1510;p79"/>
          <p:cNvSpPr/>
          <p:nvPr/>
        </p:nvSpPr>
        <p:spPr>
          <a:xfrm>
            <a:off x="5944125" y="4039576"/>
            <a:ext cx="1440000" cy="34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판매자의 다른 상품</a:t>
            </a:r>
            <a:endParaRPr sz="1000"/>
          </a:p>
        </p:txBody>
      </p:sp>
      <p:sp>
        <p:nvSpPr>
          <p:cNvPr id="1511" name="Google Shape;1511;p79"/>
          <p:cNvSpPr/>
          <p:nvPr/>
        </p:nvSpPr>
        <p:spPr>
          <a:xfrm>
            <a:off x="5944125" y="4466403"/>
            <a:ext cx="1440000" cy="51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같은 카테고리의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관련 상품</a:t>
            </a:r>
            <a:endParaRPr sz="1000"/>
          </a:p>
        </p:txBody>
      </p:sp>
      <p:grpSp>
        <p:nvGrpSpPr>
          <p:cNvPr id="1512" name="Google Shape;1512;p79"/>
          <p:cNvGrpSpPr/>
          <p:nvPr/>
        </p:nvGrpSpPr>
        <p:grpSpPr>
          <a:xfrm>
            <a:off x="5944125" y="2063088"/>
            <a:ext cx="1440000" cy="1904377"/>
            <a:chOff x="5944125" y="2765814"/>
            <a:chExt cx="1440000" cy="2044200"/>
          </a:xfrm>
        </p:grpSpPr>
        <p:sp>
          <p:nvSpPr>
            <p:cNvPr id="1513" name="Google Shape;1513;p79"/>
            <p:cNvSpPr/>
            <p:nvPr/>
          </p:nvSpPr>
          <p:spPr>
            <a:xfrm>
              <a:off x="5944125" y="2765814"/>
              <a:ext cx="1440000" cy="204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판매자와의 채팅방으로 이동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찜등록 </a:t>
              </a:r>
              <a:r>
                <a:rPr lang="ko" sz="900">
                  <a:solidFill>
                    <a:schemeClr val="dk1"/>
                  </a:solidFill>
                </a:rPr>
                <a:t>(재클릭시 취소)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</a:t>
              </a:r>
              <a:r>
                <a:rPr lang="ko" sz="1000"/>
                <a:t>상품 주소 공유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1514" name="Google Shape;1514;p7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09910" y="4139950"/>
              <a:ext cx="1308440" cy="578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5" name="Google Shape;1515;p79"/>
          <p:cNvGrpSpPr/>
          <p:nvPr/>
        </p:nvGrpSpPr>
        <p:grpSpPr>
          <a:xfrm>
            <a:off x="1601830" y="746931"/>
            <a:ext cx="3527100" cy="4269674"/>
            <a:chOff x="866500" y="838200"/>
            <a:chExt cx="4874378" cy="5900600"/>
          </a:xfrm>
        </p:grpSpPr>
        <p:pic>
          <p:nvPicPr>
            <p:cNvPr id="1516" name="Google Shape;1516;p7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66500" y="838200"/>
              <a:ext cx="4874378" cy="41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79"/>
            <p:cNvPicPr preferRelativeResize="0"/>
            <p:nvPr/>
          </p:nvPicPr>
          <p:blipFill rotWithShape="1">
            <a:blip r:embed="rId10">
              <a:alphaModFix/>
            </a:blip>
            <a:srcRect b="0" l="0" r="0" t="5240"/>
            <a:stretch/>
          </p:blipFill>
          <p:spPr>
            <a:xfrm>
              <a:off x="887008" y="4981500"/>
              <a:ext cx="4853867" cy="175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8" name="Google Shape;1518;p79"/>
          <p:cNvSpPr/>
          <p:nvPr/>
        </p:nvSpPr>
        <p:spPr>
          <a:xfrm>
            <a:off x="3287654" y="71573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pic>
        <p:nvPicPr>
          <p:cNvPr id="1519" name="Google Shape;1519;p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56300" y="746925"/>
            <a:ext cx="1167825" cy="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79"/>
          <p:cNvSpPr/>
          <p:nvPr/>
        </p:nvSpPr>
        <p:spPr>
          <a:xfrm>
            <a:off x="3580100" y="715725"/>
            <a:ext cx="1327500" cy="2544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1" name="Google Shape;1521;p79"/>
          <p:cNvCxnSpPr/>
          <p:nvPr/>
        </p:nvCxnSpPr>
        <p:spPr>
          <a:xfrm flipH="1" rot="10800000">
            <a:off x="4907600" y="963825"/>
            <a:ext cx="1014900" cy="630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79"/>
          <p:cNvSpPr/>
          <p:nvPr/>
        </p:nvSpPr>
        <p:spPr>
          <a:xfrm>
            <a:off x="3618820" y="1930353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523" name="Google Shape;1523;p79"/>
          <p:cNvSpPr/>
          <p:nvPr/>
        </p:nvSpPr>
        <p:spPr>
          <a:xfrm>
            <a:off x="3928725" y="2118896"/>
            <a:ext cx="1167900" cy="1920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4" name="Google Shape;1524;p79"/>
          <p:cNvCxnSpPr>
            <a:stCxn id="1523" idx="3"/>
            <a:endCxn id="1509" idx="1"/>
          </p:cNvCxnSpPr>
          <p:nvPr/>
        </p:nvCxnSpPr>
        <p:spPr>
          <a:xfrm flipH="1" rot="10800000">
            <a:off x="5096625" y="1803896"/>
            <a:ext cx="847500" cy="41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7F6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79"/>
          <p:cNvSpPr/>
          <p:nvPr/>
        </p:nvSpPr>
        <p:spPr>
          <a:xfrm>
            <a:off x="3811275" y="2807502"/>
            <a:ext cx="1096200" cy="261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9"/>
          <p:cNvSpPr/>
          <p:nvPr/>
        </p:nvSpPr>
        <p:spPr>
          <a:xfrm>
            <a:off x="3556867" y="2754558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1527" name="Google Shape;1527;p79"/>
          <p:cNvCxnSpPr/>
          <p:nvPr/>
        </p:nvCxnSpPr>
        <p:spPr>
          <a:xfrm flipH="1" rot="10800000">
            <a:off x="4907600" y="2935000"/>
            <a:ext cx="1014900" cy="63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79"/>
          <p:cNvSpPr/>
          <p:nvPr/>
        </p:nvSpPr>
        <p:spPr>
          <a:xfrm>
            <a:off x="3180539" y="3177402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55CC"/>
                </a:solidFill>
              </a:rPr>
              <a:t>4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529" name="Google Shape;1529;p79"/>
          <p:cNvSpPr/>
          <p:nvPr/>
        </p:nvSpPr>
        <p:spPr>
          <a:xfrm>
            <a:off x="3475800" y="3144972"/>
            <a:ext cx="1440000" cy="5922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1C458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0" name="Google Shape;1530;p79"/>
          <p:cNvCxnSpPr>
            <a:stCxn id="1529" idx="3"/>
            <a:endCxn id="1510" idx="1"/>
          </p:cNvCxnSpPr>
          <p:nvPr/>
        </p:nvCxnSpPr>
        <p:spPr>
          <a:xfrm>
            <a:off x="4915800" y="3441072"/>
            <a:ext cx="1028400" cy="769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1C458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31" name="Google Shape;1531;p79"/>
          <p:cNvSpPr/>
          <p:nvPr/>
        </p:nvSpPr>
        <p:spPr>
          <a:xfrm>
            <a:off x="1754214" y="3509377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51C75"/>
                </a:solidFill>
              </a:rPr>
              <a:t>5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532" name="Google Shape;1532;p79"/>
          <p:cNvSpPr/>
          <p:nvPr/>
        </p:nvSpPr>
        <p:spPr>
          <a:xfrm>
            <a:off x="1784600" y="3788778"/>
            <a:ext cx="3131100" cy="12279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0124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3" name="Google Shape;1533;p79"/>
          <p:cNvCxnSpPr>
            <a:stCxn id="1532" idx="3"/>
            <a:endCxn id="1511" idx="1"/>
          </p:cNvCxnSpPr>
          <p:nvPr/>
        </p:nvCxnSpPr>
        <p:spPr>
          <a:xfrm>
            <a:off x="4915700" y="4402728"/>
            <a:ext cx="1028400" cy="321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20124D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0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0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0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a</a:t>
            </a:r>
            <a:r>
              <a:rPr lang="ko">
                <a:solidFill>
                  <a:schemeClr val="dk1"/>
                </a:solidFill>
              </a:rPr>
              <a:t>. 시세 조회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1" name="Google Shape;1541;p80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542" name="Google Shape;1542;p80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543" name="Google Shape;1543;p80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544" name="Google Shape;1544;p80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545" name="Google Shape;1545;p80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4-4. 기타</a:t>
            </a:r>
            <a:endParaRPr b="1" sz="2400"/>
          </a:p>
        </p:txBody>
      </p:sp>
      <p:sp>
        <p:nvSpPr>
          <p:cNvPr id="1546" name="Google Shape;1546;p80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547" name="Google Shape;1547;p80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pic>
        <p:nvPicPr>
          <p:cNvPr id="1548" name="Google Shape;1548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846" y="901925"/>
            <a:ext cx="4593601" cy="396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9" name="Google Shape;1549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641" y="907516"/>
            <a:ext cx="4593600" cy="396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0" name="Google Shape;1550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7860" y="907525"/>
            <a:ext cx="4593600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1" name="Google Shape;1551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7843" y="907525"/>
            <a:ext cx="4593600" cy="396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52" name="Google Shape;1552;p80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553" name="Google Shape;1553;p80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sp>
        <p:nvSpPr>
          <p:cNvPr id="1554" name="Google Shape;1554;p80"/>
          <p:cNvSpPr/>
          <p:nvPr/>
        </p:nvSpPr>
        <p:spPr>
          <a:xfrm>
            <a:off x="6893931" y="2051516"/>
            <a:ext cx="19074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검색어에 대한 평균 시세 조회</a:t>
            </a:r>
            <a:endParaRPr sz="1000"/>
          </a:p>
        </p:txBody>
      </p:sp>
      <p:sp>
        <p:nvSpPr>
          <p:cNvPr id="1555" name="Google Shape;1555;p80"/>
          <p:cNvSpPr/>
          <p:nvPr/>
        </p:nvSpPr>
        <p:spPr>
          <a:xfrm>
            <a:off x="6893931" y="3129269"/>
            <a:ext cx="19074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검색어에 대한 평균 시세 조회</a:t>
            </a:r>
            <a:endParaRPr sz="1000"/>
          </a:p>
        </p:txBody>
      </p:sp>
      <p:sp>
        <p:nvSpPr>
          <p:cNvPr id="1556" name="Google Shape;1556;p80"/>
          <p:cNvSpPr/>
          <p:nvPr/>
        </p:nvSpPr>
        <p:spPr>
          <a:xfrm>
            <a:off x="6893931" y="4137248"/>
            <a:ext cx="19074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직전 4개월 검색</a:t>
            </a:r>
            <a:endParaRPr sz="1000"/>
          </a:p>
        </p:txBody>
      </p:sp>
      <p:sp>
        <p:nvSpPr>
          <p:cNvPr id="1557" name="Google Shape;1557;p80"/>
          <p:cNvSpPr/>
          <p:nvPr/>
        </p:nvSpPr>
        <p:spPr>
          <a:xfrm>
            <a:off x="6886525" y="1139550"/>
            <a:ext cx="19074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클릭시 검색창 생성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검색어 입력</a:t>
            </a:r>
            <a:endParaRPr sz="1000"/>
          </a:p>
        </p:txBody>
      </p:sp>
      <p:sp>
        <p:nvSpPr>
          <p:cNvPr id="1558" name="Google Shape;1558;p80"/>
          <p:cNvSpPr/>
          <p:nvPr/>
        </p:nvSpPr>
        <p:spPr>
          <a:xfrm>
            <a:off x="2911492" y="1317625"/>
            <a:ext cx="457200" cy="408900"/>
          </a:xfrm>
          <a:prstGeom prst="rect">
            <a:avLst/>
          </a:prstGeom>
          <a:noFill/>
          <a:ln cap="flat" cmpd="sng" w="19050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9" name="Google Shape;1559;p80"/>
          <p:cNvCxnSpPr>
            <a:stCxn id="1558" idx="3"/>
            <a:endCxn id="1557" idx="1"/>
          </p:cNvCxnSpPr>
          <p:nvPr/>
        </p:nvCxnSpPr>
        <p:spPr>
          <a:xfrm flipH="1" rot="10800000">
            <a:off x="3368692" y="1499575"/>
            <a:ext cx="3517800" cy="2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D4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p80"/>
          <p:cNvCxnSpPr>
            <a:stCxn id="1561" idx="3"/>
            <a:endCxn id="1554" idx="1"/>
          </p:cNvCxnSpPr>
          <p:nvPr/>
        </p:nvCxnSpPr>
        <p:spPr>
          <a:xfrm>
            <a:off x="3923617" y="1521913"/>
            <a:ext cx="2970300" cy="889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D4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2" name="Google Shape;1562;p80"/>
          <p:cNvCxnSpPr>
            <a:stCxn id="1563" idx="3"/>
            <a:endCxn id="1555" idx="1"/>
          </p:cNvCxnSpPr>
          <p:nvPr/>
        </p:nvCxnSpPr>
        <p:spPr>
          <a:xfrm>
            <a:off x="4572065" y="2960878"/>
            <a:ext cx="2322000" cy="528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FFD4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80"/>
          <p:cNvCxnSpPr>
            <a:stCxn id="1565" idx="3"/>
            <a:endCxn id="1556" idx="1"/>
          </p:cNvCxnSpPr>
          <p:nvPr/>
        </p:nvCxnSpPr>
        <p:spPr>
          <a:xfrm>
            <a:off x="4575200" y="3842727"/>
            <a:ext cx="2318700" cy="654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D4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63" name="Google Shape;1563;p80"/>
          <p:cNvSpPr/>
          <p:nvPr/>
        </p:nvSpPr>
        <p:spPr>
          <a:xfrm>
            <a:off x="1710965" y="2176828"/>
            <a:ext cx="2861100" cy="1568100"/>
          </a:xfrm>
          <a:prstGeom prst="rect">
            <a:avLst/>
          </a:prstGeom>
          <a:noFill/>
          <a:ln cap="flat" cmpd="sng" w="19050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0"/>
          <p:cNvSpPr/>
          <p:nvPr/>
        </p:nvSpPr>
        <p:spPr>
          <a:xfrm>
            <a:off x="1714100" y="3744927"/>
            <a:ext cx="2861100" cy="195600"/>
          </a:xfrm>
          <a:prstGeom prst="rect">
            <a:avLst/>
          </a:prstGeom>
          <a:noFill/>
          <a:ln cap="flat" cmpd="sng" w="19050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0"/>
          <p:cNvSpPr/>
          <p:nvPr/>
        </p:nvSpPr>
        <p:spPr>
          <a:xfrm>
            <a:off x="3466417" y="1317463"/>
            <a:ext cx="457200" cy="408900"/>
          </a:xfrm>
          <a:prstGeom prst="rect">
            <a:avLst/>
          </a:prstGeom>
          <a:noFill/>
          <a:ln cap="flat" cmpd="sng" w="19050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81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81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1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b</a:t>
            </a:r>
            <a:r>
              <a:rPr lang="ko">
                <a:solidFill>
                  <a:schemeClr val="dk1"/>
                </a:solidFill>
              </a:rPr>
              <a:t>. 지도 검색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3" name="Google Shape;1573;p81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574" name="Google Shape;1574;p81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575" name="Google Shape;1575;p81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576" name="Google Shape;1576;p81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577" name="Google Shape;1577;p81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4-4. 기타</a:t>
            </a:r>
            <a:endParaRPr b="1" sz="2400"/>
          </a:p>
        </p:txBody>
      </p:sp>
      <p:sp>
        <p:nvSpPr>
          <p:cNvPr id="1578" name="Google Shape;1578;p81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579" name="Google Shape;1579;p81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580" name="Google Shape;1580;p81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581" name="Google Shape;1581;p81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sp>
        <p:nvSpPr>
          <p:cNvPr id="1582" name="Google Shape;1582;p81"/>
          <p:cNvSpPr/>
          <p:nvPr/>
        </p:nvSpPr>
        <p:spPr>
          <a:xfrm>
            <a:off x="4717025" y="3849275"/>
            <a:ext cx="1440000" cy="72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댓글 수정, 삭제 및 대댓글 입력 가능</a:t>
            </a:r>
            <a:endParaRPr sz="1000"/>
          </a:p>
        </p:txBody>
      </p:sp>
      <p:sp>
        <p:nvSpPr>
          <p:cNvPr id="1583" name="Google Shape;1583;p81"/>
          <p:cNvSpPr/>
          <p:nvPr/>
        </p:nvSpPr>
        <p:spPr>
          <a:xfrm>
            <a:off x="6635875" y="2643225"/>
            <a:ext cx="2160000" cy="72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* </a:t>
            </a:r>
            <a:r>
              <a:rPr lang="ko" sz="1000"/>
              <a:t>각 지역 객체 클릭시 지역명에   대응하는 상품 목록 페이지로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84" name="Google Shape;1584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154" y="906343"/>
            <a:ext cx="5759999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5" name="Google Shape;1585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5876" y="910202"/>
            <a:ext cx="2160000" cy="1508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86" name="Google Shape;1586;p81"/>
          <p:cNvGrpSpPr/>
          <p:nvPr/>
        </p:nvGrpSpPr>
        <p:grpSpPr>
          <a:xfrm>
            <a:off x="3000950" y="1620350"/>
            <a:ext cx="3634800" cy="492000"/>
            <a:chOff x="3000950" y="1620350"/>
            <a:chExt cx="3634800" cy="492000"/>
          </a:xfrm>
        </p:grpSpPr>
        <p:sp>
          <p:nvSpPr>
            <p:cNvPr id="1587" name="Google Shape;1587;p81"/>
            <p:cNvSpPr/>
            <p:nvPr/>
          </p:nvSpPr>
          <p:spPr>
            <a:xfrm>
              <a:off x="3000950" y="1620350"/>
              <a:ext cx="492000" cy="49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A61C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8" name="Google Shape;1588;p81"/>
            <p:cNvCxnSpPr>
              <a:stCxn id="1587" idx="3"/>
              <a:endCxn id="1585" idx="1"/>
            </p:cNvCxnSpPr>
            <p:nvPr/>
          </p:nvCxnSpPr>
          <p:spPr>
            <a:xfrm flipH="1" rot="10800000">
              <a:off x="3492950" y="1664450"/>
              <a:ext cx="3142800" cy="20190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89" name="Google Shape;1589;p81"/>
          <p:cNvSpPr/>
          <p:nvPr/>
        </p:nvSpPr>
        <p:spPr>
          <a:xfrm>
            <a:off x="6635875" y="3589425"/>
            <a:ext cx="2160000" cy="72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D4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* 서울은 클릭시 상세 지도로 이동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마우스 스크롤로도 이동가능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1. 기획배경</a:t>
            </a:r>
            <a:endParaRPr b="1" sz="2400"/>
          </a:p>
        </p:txBody>
      </p:sp>
      <p:sp>
        <p:nvSpPr>
          <p:cNvPr id="161" name="Google Shape;161;p19"/>
          <p:cNvSpPr txBox="1"/>
          <p:nvPr/>
        </p:nvSpPr>
        <p:spPr>
          <a:xfrm>
            <a:off x="1102075" y="348200"/>
            <a:ext cx="21378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3. 일정관리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0" l="8505" r="35016" t="0"/>
          <a:stretch/>
        </p:blipFill>
        <p:spPr>
          <a:xfrm>
            <a:off x="4229274" y="1133700"/>
            <a:ext cx="4681575" cy="36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63" name="Google Shape;163;p19"/>
          <p:cNvGrpSpPr/>
          <p:nvPr/>
        </p:nvGrpSpPr>
        <p:grpSpPr>
          <a:xfrm>
            <a:off x="829500" y="1133692"/>
            <a:ext cx="5979200" cy="812593"/>
            <a:chOff x="829500" y="1133692"/>
            <a:chExt cx="5979200" cy="812593"/>
          </a:xfrm>
        </p:grpSpPr>
        <p:sp>
          <p:nvSpPr>
            <p:cNvPr id="164" name="Google Shape;164;p19"/>
            <p:cNvSpPr/>
            <p:nvPr/>
          </p:nvSpPr>
          <p:spPr>
            <a:xfrm>
              <a:off x="4381700" y="1843085"/>
              <a:ext cx="2427000" cy="103200"/>
            </a:xfrm>
            <a:prstGeom prst="rect">
              <a:avLst/>
            </a:prstGeom>
            <a:solidFill>
              <a:srgbClr val="E06666">
                <a:alpha val="52690"/>
              </a:srgbClr>
            </a:solidFill>
            <a:ln cap="flat" cmpd="sng" w="9525">
              <a:solidFill>
                <a:srgbClr val="6666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19"/>
            <p:cNvPicPr preferRelativeResize="0"/>
            <p:nvPr/>
          </p:nvPicPr>
          <p:blipFill rotWithShape="1">
            <a:blip r:embed="rId4">
              <a:alphaModFix/>
            </a:blip>
            <a:srcRect b="66936" l="0" r="0" t="0"/>
            <a:stretch/>
          </p:blipFill>
          <p:spPr>
            <a:xfrm>
              <a:off x="829500" y="1133692"/>
              <a:ext cx="3132000" cy="5676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66" name="Google Shape;166;p19"/>
            <p:cNvCxnSpPr>
              <a:stCxn id="164" idx="1"/>
              <a:endCxn id="165" idx="3"/>
            </p:cNvCxnSpPr>
            <p:nvPr/>
          </p:nvCxnSpPr>
          <p:spPr>
            <a:xfrm rot="10800000">
              <a:off x="3961400" y="1417385"/>
              <a:ext cx="420300" cy="477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67" name="Google Shape;167;p19"/>
          <p:cNvGrpSpPr/>
          <p:nvPr/>
        </p:nvGrpSpPr>
        <p:grpSpPr>
          <a:xfrm>
            <a:off x="829488" y="1951361"/>
            <a:ext cx="5979213" cy="1230950"/>
            <a:chOff x="829488" y="1951361"/>
            <a:chExt cx="5979213" cy="1230950"/>
          </a:xfrm>
        </p:grpSpPr>
        <p:pic>
          <p:nvPicPr>
            <p:cNvPr id="168" name="Google Shape;168;p19"/>
            <p:cNvPicPr preferRelativeResize="0"/>
            <p:nvPr/>
          </p:nvPicPr>
          <p:blipFill rotWithShape="1">
            <a:blip r:embed="rId4">
              <a:alphaModFix/>
            </a:blip>
            <a:srcRect b="0" l="0" r="0" t="33311"/>
            <a:stretch/>
          </p:blipFill>
          <p:spPr>
            <a:xfrm>
              <a:off x="829488" y="2043046"/>
              <a:ext cx="3132000" cy="113926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69" name="Google Shape;169;p19"/>
            <p:cNvSpPr/>
            <p:nvPr/>
          </p:nvSpPr>
          <p:spPr>
            <a:xfrm>
              <a:off x="4381700" y="1951361"/>
              <a:ext cx="2427000" cy="103200"/>
            </a:xfrm>
            <a:prstGeom prst="rect">
              <a:avLst/>
            </a:prstGeom>
            <a:solidFill>
              <a:srgbClr val="66E073">
                <a:alpha val="52690"/>
              </a:srgbClr>
            </a:solidFill>
            <a:ln cap="flat" cmpd="sng" w="9525">
              <a:solidFill>
                <a:srgbClr val="6666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" name="Google Shape;170;p19"/>
            <p:cNvCxnSpPr>
              <a:stCxn id="169" idx="1"/>
              <a:endCxn id="168" idx="3"/>
            </p:cNvCxnSpPr>
            <p:nvPr/>
          </p:nvCxnSpPr>
          <p:spPr>
            <a:xfrm flipH="1">
              <a:off x="3961400" y="2002961"/>
              <a:ext cx="420300" cy="609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1" name="Google Shape;171;p19"/>
          <p:cNvGrpSpPr/>
          <p:nvPr/>
        </p:nvGrpSpPr>
        <p:grpSpPr>
          <a:xfrm>
            <a:off x="829500" y="2061565"/>
            <a:ext cx="5979200" cy="2672145"/>
            <a:chOff x="829500" y="2061565"/>
            <a:chExt cx="5979200" cy="2672145"/>
          </a:xfrm>
        </p:grpSpPr>
        <p:sp>
          <p:nvSpPr>
            <p:cNvPr id="172" name="Google Shape;172;p19"/>
            <p:cNvSpPr/>
            <p:nvPr/>
          </p:nvSpPr>
          <p:spPr>
            <a:xfrm>
              <a:off x="4381700" y="2061565"/>
              <a:ext cx="2427000" cy="567600"/>
            </a:xfrm>
            <a:prstGeom prst="rect">
              <a:avLst/>
            </a:prstGeom>
            <a:solidFill>
              <a:srgbClr val="FFD400">
                <a:alpha val="51790"/>
              </a:srgbClr>
            </a:solidFill>
            <a:ln cap="flat" cmpd="sng" w="9525">
              <a:solidFill>
                <a:srgbClr val="6666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" name="Google Shape;173;p19"/>
            <p:cNvCxnSpPr>
              <a:stCxn id="172" idx="1"/>
            </p:cNvCxnSpPr>
            <p:nvPr/>
          </p:nvCxnSpPr>
          <p:spPr>
            <a:xfrm flipH="1">
              <a:off x="3976700" y="2345365"/>
              <a:ext cx="405000" cy="191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pic>
          <p:nvPicPr>
            <p:cNvPr id="174" name="Google Shape;174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9500" y="3523975"/>
              <a:ext cx="3132000" cy="120973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5" name="Google Shape;175;p19">
            <a:hlinkClick action="ppaction://hlinksldjump" r:id="rId6"/>
          </p:cNvPr>
          <p:cNvSpPr/>
          <p:nvPr/>
        </p:nvSpPr>
        <p:spPr>
          <a:xfrm>
            <a:off x="-47900" y="212734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76" name="Google Shape;176;p19">
            <a:hlinkClick action="ppaction://hlinksldjump" r:id="rId7"/>
          </p:cNvPr>
          <p:cNvSpPr/>
          <p:nvPr/>
        </p:nvSpPr>
        <p:spPr>
          <a:xfrm>
            <a:off x="-47900" y="757343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1. 기획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77" name="Google Shape;177;p19">
            <a:hlinkClick action="ppaction://hlinksldjump" r:id="rId8"/>
          </p:cNvPr>
          <p:cNvSpPr/>
          <p:nvPr/>
        </p:nvSpPr>
        <p:spPr>
          <a:xfrm>
            <a:off x="-47900" y="2855193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4.개발</a:t>
            </a:r>
            <a:endParaRPr b="1" sz="1000"/>
          </a:p>
        </p:txBody>
      </p:sp>
      <p:sp>
        <p:nvSpPr>
          <p:cNvPr id="178" name="Google Shape;178;p19">
            <a:hlinkClick action="ppaction://hlinksldjump" r:id="rId9"/>
          </p:cNvPr>
          <p:cNvSpPr/>
          <p:nvPr/>
        </p:nvSpPr>
        <p:spPr>
          <a:xfrm>
            <a:off x="-47900" y="147410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1-2.유사</a:t>
            </a:r>
            <a:endParaRPr b="1" sz="600"/>
          </a:p>
        </p:txBody>
      </p:sp>
      <p:sp>
        <p:nvSpPr>
          <p:cNvPr id="179" name="Google Shape;179;p19">
            <a:hlinkClick action="ppaction://hlinksldjump" r:id="rId10"/>
          </p:cNvPr>
          <p:cNvSpPr/>
          <p:nvPr/>
        </p:nvSpPr>
        <p:spPr>
          <a:xfrm>
            <a:off x="-47900" y="1800720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1-3.일정</a:t>
            </a:r>
            <a:endParaRPr b="1" sz="600"/>
          </a:p>
        </p:txBody>
      </p:sp>
      <p:sp>
        <p:nvSpPr>
          <p:cNvPr id="180" name="Google Shape;180;p19">
            <a:hlinkClick action="ppaction://hlinksldjump" r:id="rId11"/>
          </p:cNvPr>
          <p:cNvSpPr/>
          <p:nvPr/>
        </p:nvSpPr>
        <p:spPr>
          <a:xfrm>
            <a:off x="-47900" y="2491818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81" name="Google Shape;181;p19">
            <a:hlinkClick action="ppaction://hlinksldjump" r:id="rId12"/>
          </p:cNvPr>
          <p:cNvSpPr/>
          <p:nvPr/>
        </p:nvSpPr>
        <p:spPr>
          <a:xfrm>
            <a:off x="-47900" y="1142056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1-1.기획</a:t>
            </a:r>
            <a:endParaRPr b="1"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2"/>
          <p:cNvSpPr/>
          <p:nvPr/>
        </p:nvSpPr>
        <p:spPr>
          <a:xfrm>
            <a:off x="-50" y="0"/>
            <a:ext cx="9144000" cy="68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2"/>
          <p:cNvSpPr/>
          <p:nvPr/>
        </p:nvSpPr>
        <p:spPr>
          <a:xfrm>
            <a:off x="0" y="-228600"/>
            <a:ext cx="9144000" cy="6378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2"/>
          <p:cNvSpPr txBox="1"/>
          <p:nvPr/>
        </p:nvSpPr>
        <p:spPr>
          <a:xfrm>
            <a:off x="1102075" y="348200"/>
            <a:ext cx="3428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c. 관리자 페이지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7" name="Google Shape;1597;p82">
            <a:hlinkClick action="ppaction://hlinksldjump" r:id="rId3"/>
          </p:cNvPr>
          <p:cNvSpPr/>
          <p:nvPr/>
        </p:nvSpPr>
        <p:spPr>
          <a:xfrm>
            <a:off x="-47900" y="746932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1.기획</a:t>
            </a:r>
            <a:endParaRPr b="1" sz="1000"/>
          </a:p>
        </p:txBody>
      </p:sp>
      <p:sp>
        <p:nvSpPr>
          <p:cNvPr id="1598" name="Google Shape;1598;p82">
            <a:hlinkClick action="ppaction://hlinksldjump" r:id="rId4"/>
          </p:cNvPr>
          <p:cNvSpPr/>
          <p:nvPr/>
        </p:nvSpPr>
        <p:spPr>
          <a:xfrm>
            <a:off x="-47900" y="1119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2.환경</a:t>
            </a:r>
            <a:endParaRPr b="1" sz="1000"/>
          </a:p>
        </p:txBody>
      </p:sp>
      <p:sp>
        <p:nvSpPr>
          <p:cNvPr id="1599" name="Google Shape;1599;p82">
            <a:hlinkClick action="ppaction://hlinksldjump" r:id="rId5"/>
          </p:cNvPr>
          <p:cNvSpPr/>
          <p:nvPr/>
        </p:nvSpPr>
        <p:spPr>
          <a:xfrm>
            <a:off x="-47900" y="1881919"/>
            <a:ext cx="762000" cy="304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>
            <a:noFill/>
          </a:ln>
          <a:effectLst>
            <a:outerShdw blurRad="57150" rotWithShape="0" algn="bl" dir="31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</a:rPr>
              <a:t>4.개발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600" name="Google Shape;1600;p82">
            <a:hlinkClick action="ppaction://hlinksldjump" r:id="rId6"/>
          </p:cNvPr>
          <p:cNvSpPr/>
          <p:nvPr/>
        </p:nvSpPr>
        <p:spPr>
          <a:xfrm>
            <a:off x="-47900" y="1500919"/>
            <a:ext cx="609600" cy="304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3.설계</a:t>
            </a:r>
            <a:endParaRPr b="1" sz="1000"/>
          </a:p>
        </p:txBody>
      </p:sp>
      <p:sp>
        <p:nvSpPr>
          <p:cNvPr id="1601" name="Google Shape;1601;p82"/>
          <p:cNvSpPr txBox="1"/>
          <p:nvPr>
            <p:ph type="title"/>
          </p:nvPr>
        </p:nvSpPr>
        <p:spPr>
          <a:xfrm>
            <a:off x="456875" y="-9877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4-4. 기타</a:t>
            </a:r>
            <a:endParaRPr b="1" sz="2400"/>
          </a:p>
        </p:txBody>
      </p:sp>
      <p:sp>
        <p:nvSpPr>
          <p:cNvPr id="1602" name="Google Shape;1602;p82">
            <a:hlinkClick action="ppaction://hlinksldjump" r:id="rId7"/>
          </p:cNvPr>
          <p:cNvSpPr/>
          <p:nvPr/>
        </p:nvSpPr>
        <p:spPr>
          <a:xfrm>
            <a:off x="-47900" y="22574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1.메인</a:t>
            </a:r>
            <a:endParaRPr b="1" sz="600"/>
          </a:p>
        </p:txBody>
      </p:sp>
      <p:sp>
        <p:nvSpPr>
          <p:cNvPr id="1603" name="Google Shape;1603;p82">
            <a:hlinkClick/>
          </p:cNvPr>
          <p:cNvSpPr/>
          <p:nvPr/>
        </p:nvSpPr>
        <p:spPr>
          <a:xfrm>
            <a:off x="-47900" y="2584089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2.글</a:t>
            </a:r>
            <a:endParaRPr b="1" sz="600"/>
          </a:p>
        </p:txBody>
      </p:sp>
      <p:sp>
        <p:nvSpPr>
          <p:cNvPr id="1604" name="Google Shape;1604;p82">
            <a:hlinkClick/>
          </p:cNvPr>
          <p:cNvSpPr/>
          <p:nvPr/>
        </p:nvSpPr>
        <p:spPr>
          <a:xfrm>
            <a:off x="-47900" y="2910703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3.상품</a:t>
            </a:r>
            <a:endParaRPr b="1" sz="600"/>
          </a:p>
        </p:txBody>
      </p:sp>
      <p:sp>
        <p:nvSpPr>
          <p:cNvPr id="1605" name="Google Shape;1605;p82">
            <a:hlinkClick/>
          </p:cNvPr>
          <p:cNvSpPr/>
          <p:nvPr/>
        </p:nvSpPr>
        <p:spPr>
          <a:xfrm>
            <a:off x="-47900" y="3248075"/>
            <a:ext cx="457200" cy="261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/>
              <a:t>4.기타</a:t>
            </a:r>
            <a:endParaRPr b="1" sz="600"/>
          </a:p>
        </p:txBody>
      </p:sp>
      <p:grpSp>
        <p:nvGrpSpPr>
          <p:cNvPr id="1606" name="Google Shape;1606;p82"/>
          <p:cNvGrpSpPr/>
          <p:nvPr/>
        </p:nvGrpSpPr>
        <p:grpSpPr>
          <a:xfrm>
            <a:off x="971941" y="900973"/>
            <a:ext cx="7200002" cy="3758375"/>
            <a:chOff x="838616" y="900973"/>
            <a:chExt cx="7200002" cy="3758375"/>
          </a:xfrm>
        </p:grpSpPr>
        <p:sp>
          <p:nvSpPr>
            <p:cNvPr id="1607" name="Google Shape;1607;p82"/>
            <p:cNvSpPr/>
            <p:nvPr/>
          </p:nvSpPr>
          <p:spPr>
            <a:xfrm>
              <a:off x="3724103" y="4299336"/>
              <a:ext cx="144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라인 정보 조회</a:t>
              </a:r>
              <a:endParaRPr sz="1000"/>
            </a:p>
          </p:txBody>
        </p:sp>
        <p:sp>
          <p:nvSpPr>
            <p:cNvPr id="1608" name="Google Shape;1608;p82"/>
            <p:cNvSpPr/>
            <p:nvPr/>
          </p:nvSpPr>
          <p:spPr>
            <a:xfrm>
              <a:off x="6062300" y="4299325"/>
              <a:ext cx="19371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삭제 버튼 위치 해당 라인 삭제</a:t>
              </a:r>
              <a:endParaRPr sz="1000"/>
            </a:p>
          </p:txBody>
        </p:sp>
        <p:sp>
          <p:nvSpPr>
            <p:cNvPr id="1609" name="Google Shape;1609;p82"/>
            <p:cNvSpPr/>
            <p:nvPr/>
          </p:nvSpPr>
          <p:spPr>
            <a:xfrm>
              <a:off x="875998" y="4299348"/>
              <a:ext cx="144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D4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클릭하면 해당 탭으로</a:t>
              </a:r>
              <a:endParaRPr sz="1000"/>
            </a:p>
          </p:txBody>
        </p:sp>
        <p:pic>
          <p:nvPicPr>
            <p:cNvPr id="1610" name="Google Shape;1610;p8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8616" y="900973"/>
              <a:ext cx="7200002" cy="33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1" name="Google Shape;1611;p82"/>
          <p:cNvSpPr/>
          <p:nvPr/>
        </p:nvSpPr>
        <p:spPr>
          <a:xfrm>
            <a:off x="1184179" y="134973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</a:rPr>
              <a:t>1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1612" name="Google Shape;1612;p82"/>
          <p:cNvSpPr/>
          <p:nvPr/>
        </p:nvSpPr>
        <p:spPr>
          <a:xfrm>
            <a:off x="1467450" y="1604125"/>
            <a:ext cx="6006000" cy="3303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2"/>
          <p:cNvSpPr/>
          <p:nvPr/>
        </p:nvSpPr>
        <p:spPr>
          <a:xfrm>
            <a:off x="1055275" y="2512875"/>
            <a:ext cx="6456000" cy="2256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2"/>
          <p:cNvSpPr/>
          <p:nvPr/>
        </p:nvSpPr>
        <p:spPr>
          <a:xfrm>
            <a:off x="765889" y="2260915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F9000"/>
                </a:solidFill>
              </a:rPr>
              <a:t>2</a:t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615" name="Google Shape;1615;p82"/>
          <p:cNvSpPr/>
          <p:nvPr/>
        </p:nvSpPr>
        <p:spPr>
          <a:xfrm>
            <a:off x="7546250" y="2518775"/>
            <a:ext cx="519900" cy="13713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274E1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2"/>
          <p:cNvSpPr/>
          <p:nvPr/>
        </p:nvSpPr>
        <p:spPr>
          <a:xfrm>
            <a:off x="8131764" y="2329696"/>
            <a:ext cx="254400" cy="2544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91425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8761D"/>
                </a:solidFill>
              </a:rPr>
              <a:t>3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1617" name="Google Shape;1617;p82"/>
          <p:cNvCxnSpPr>
            <a:stCxn id="1615" idx="2"/>
          </p:cNvCxnSpPr>
          <p:nvPr/>
        </p:nvCxnSpPr>
        <p:spPr>
          <a:xfrm>
            <a:off x="7806200" y="3890075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18" name="Google Shape;1618;p82"/>
          <p:cNvCxnSpPr/>
          <p:nvPr/>
        </p:nvCxnSpPr>
        <p:spPr>
          <a:xfrm>
            <a:off x="5030400" y="2744075"/>
            <a:ext cx="8400" cy="15429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19" name="Google Shape;1619;p82"/>
          <p:cNvCxnSpPr/>
          <p:nvPr/>
        </p:nvCxnSpPr>
        <p:spPr>
          <a:xfrm>
            <a:off x="1572525" y="1961375"/>
            <a:ext cx="0" cy="23256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948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개발환경 및 API</a:t>
            </a:r>
            <a:endParaRPr b="1"/>
          </a:p>
        </p:txBody>
      </p:sp>
      <p:sp>
        <p:nvSpPr>
          <p:cNvPr id="187" name="Google Shape;187;p20"/>
          <p:cNvSpPr/>
          <p:nvPr/>
        </p:nvSpPr>
        <p:spPr>
          <a:xfrm>
            <a:off x="-124850" y="787425"/>
            <a:ext cx="9421200" cy="573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925" y="2286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523" y="973798"/>
            <a:ext cx="572700" cy="45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117" y="4331063"/>
            <a:ext cx="652101" cy="52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1850" y="984800"/>
            <a:ext cx="572700" cy="45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7723" y="3303025"/>
            <a:ext cx="774851" cy="6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6571" y="4268599"/>
            <a:ext cx="846950" cy="67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4075" y="2405475"/>
            <a:ext cx="140616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10">
            <a:alphaModFix/>
          </a:blip>
          <a:srcRect b="0" l="0" r="28840" t="0"/>
          <a:stretch/>
        </p:blipFill>
        <p:spPr>
          <a:xfrm>
            <a:off x="5619100" y="2390925"/>
            <a:ext cx="1107700" cy="5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1669" y="3319453"/>
            <a:ext cx="846951" cy="6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65923" y="4375520"/>
            <a:ext cx="652101" cy="5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38591" y="4375516"/>
            <a:ext cx="1213335" cy="52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93975" y="1848700"/>
            <a:ext cx="1353951" cy="4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4075" y="1888950"/>
            <a:ext cx="687652" cy="45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3725" y="960877"/>
            <a:ext cx="6521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17">
            <a:alphaModFix/>
          </a:blip>
          <a:srcRect b="0" l="0" r="36138" t="0"/>
          <a:stretch/>
        </p:blipFill>
        <p:spPr>
          <a:xfrm>
            <a:off x="3090725" y="1825525"/>
            <a:ext cx="774850" cy="5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40926" y="1782076"/>
            <a:ext cx="1472456" cy="6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38600" y="2427288"/>
            <a:ext cx="1556700" cy="46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38601" y="3263475"/>
            <a:ext cx="721500" cy="57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22750" y="3268900"/>
            <a:ext cx="774850" cy="62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25025" y="968950"/>
            <a:ext cx="1416898" cy="53670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132250" y="967525"/>
            <a:ext cx="990900" cy="494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FrontEnd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3758550" y="982375"/>
            <a:ext cx="990900" cy="463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Back</a:t>
            </a:r>
            <a:r>
              <a:rPr lang="ko" sz="1700">
                <a:latin typeface="Impact"/>
                <a:ea typeface="Impact"/>
                <a:cs typeface="Impact"/>
                <a:sym typeface="Impact"/>
              </a:rPr>
              <a:t>End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151200" y="1858475"/>
            <a:ext cx="846900" cy="1000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Library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&amp;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API</a:t>
            </a:r>
            <a:endParaRPr sz="1700">
              <a:highlight>
                <a:srgbClr val="FFD4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59300" y="3319450"/>
            <a:ext cx="774900" cy="6138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Server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23">
            <a:alphaModFix/>
          </a:blip>
          <a:srcRect b="0" l="0" r="15325" t="0"/>
          <a:stretch/>
        </p:blipFill>
        <p:spPr>
          <a:xfrm>
            <a:off x="7267275" y="918050"/>
            <a:ext cx="1090497" cy="62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60300" y="3263485"/>
            <a:ext cx="652100" cy="72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557575" y="3263488"/>
            <a:ext cx="990950" cy="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3154975" y="4417175"/>
            <a:ext cx="1090500" cy="45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DataBase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6610525" y="981250"/>
            <a:ext cx="530400" cy="45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OS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175050" y="4365525"/>
            <a:ext cx="572700" cy="45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CI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6523175" y="1811125"/>
            <a:ext cx="530400" cy="5544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Impact"/>
                <a:ea typeface="Impact"/>
                <a:cs typeface="Impact"/>
                <a:sym typeface="Impact"/>
              </a:rPr>
              <a:t>IDE</a:t>
            </a:r>
            <a:endParaRPr sz="17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552810" y="3917525"/>
            <a:ext cx="1107680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407950" y="3473474"/>
            <a:ext cx="1556699" cy="3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915325" y="1820501"/>
            <a:ext cx="1840449" cy="6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2531512" y="2405238"/>
            <a:ext cx="1587600" cy="5040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kakao </a:t>
            </a:r>
            <a:r>
              <a:rPr b="1" lang="ko"/>
              <a:t>PostCode</a:t>
            </a:r>
            <a:endParaRPr b="1"/>
          </a:p>
        </p:txBody>
      </p:sp>
      <p:sp>
        <p:nvSpPr>
          <p:cNvPr id="223" name="Google Shape;223;p20"/>
          <p:cNvSpPr txBox="1"/>
          <p:nvPr/>
        </p:nvSpPr>
        <p:spPr>
          <a:xfrm>
            <a:off x="6192075" y="3406775"/>
            <a:ext cx="1171800" cy="5082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Impact"/>
                <a:ea typeface="Impact"/>
                <a:cs typeface="Impact"/>
                <a:sym typeface="Impact"/>
              </a:rPr>
              <a:t>Document</a:t>
            </a:r>
            <a:endParaRPr b="1" sz="17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24" name="Google Shape;224;p20"/>
          <p:cNvCxnSpPr/>
          <p:nvPr/>
        </p:nvCxnSpPr>
        <p:spPr>
          <a:xfrm flipH="1" rot="10800000">
            <a:off x="159300" y="1619288"/>
            <a:ext cx="8570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0"/>
          <p:cNvCxnSpPr/>
          <p:nvPr/>
        </p:nvCxnSpPr>
        <p:spPr>
          <a:xfrm flipH="1" rot="10800000">
            <a:off x="132250" y="3104200"/>
            <a:ext cx="8570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0"/>
          <p:cNvCxnSpPr/>
          <p:nvPr/>
        </p:nvCxnSpPr>
        <p:spPr>
          <a:xfrm>
            <a:off x="151200" y="4127438"/>
            <a:ext cx="6063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432600" y="1036546"/>
            <a:ext cx="390925" cy="3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652700" y="4010063"/>
            <a:ext cx="720000" cy="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/>
          <p:nvPr/>
        </p:nvSpPr>
        <p:spPr>
          <a:xfrm>
            <a:off x="958950" y="3225575"/>
            <a:ext cx="2092800" cy="806100"/>
          </a:xfrm>
          <a:prstGeom prst="rect">
            <a:avLst/>
          </a:prstGeom>
          <a:noFill/>
          <a:ln cap="flat" cmpd="sng" w="28575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906643" y="4244261"/>
            <a:ext cx="1722900" cy="729600"/>
          </a:xfrm>
          <a:prstGeom prst="rect">
            <a:avLst/>
          </a:prstGeom>
          <a:noFill/>
          <a:ln cap="flat" cmpd="sng" w="28575">
            <a:solidFill>
              <a:srgbClr val="FFD4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type="title"/>
          </p:nvPr>
        </p:nvSpPr>
        <p:spPr>
          <a:xfrm>
            <a:off x="394800" y="22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설계 및 서류</a:t>
            </a:r>
            <a:endParaRPr b="1"/>
          </a:p>
        </p:txBody>
      </p:sp>
      <p:sp>
        <p:nvSpPr>
          <p:cNvPr id="236" name="Google Shape;236;p21"/>
          <p:cNvSpPr/>
          <p:nvPr/>
        </p:nvSpPr>
        <p:spPr>
          <a:xfrm>
            <a:off x="-124850" y="787425"/>
            <a:ext cx="9421200" cy="57300"/>
          </a:xfrm>
          <a:prstGeom prst="rect">
            <a:avLst/>
          </a:prstGeom>
          <a:solidFill>
            <a:srgbClr val="FFD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925" y="2286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778925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626525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>
            <a:hlinkClick action="ppaction://hlinksldjump" r:id="rId4"/>
          </p:cNvPr>
          <p:cNvSpPr txBox="1"/>
          <p:nvPr/>
        </p:nvSpPr>
        <p:spPr>
          <a:xfrm>
            <a:off x="778925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1. </a:t>
            </a:r>
            <a:r>
              <a:rPr b="1" lang="ko" sz="1600">
                <a:solidFill>
                  <a:schemeClr val="dk2"/>
                </a:solidFill>
              </a:rPr>
              <a:t>분석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1003850" y="2513175"/>
            <a:ext cx="140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a.기능정</a:t>
            </a:r>
            <a:r>
              <a:rPr lang="ko" sz="1600">
                <a:solidFill>
                  <a:schemeClr val="dk2"/>
                </a:solidFill>
              </a:rPr>
              <a:t>의서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3462900" y="1524000"/>
            <a:ext cx="18000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3310500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>
            <a:hlinkClick action="ppaction://hlinksldjump" r:id="rId5"/>
          </p:cNvPr>
          <p:cNvSpPr txBox="1"/>
          <p:nvPr/>
        </p:nvSpPr>
        <p:spPr>
          <a:xfrm>
            <a:off x="3462900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2</a:t>
            </a:r>
            <a:r>
              <a:rPr b="1" lang="ko" sz="1600">
                <a:solidFill>
                  <a:schemeClr val="dk2"/>
                </a:solidFill>
              </a:rPr>
              <a:t>. 논리모델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3687825" y="2513175"/>
            <a:ext cx="140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</a:t>
            </a:r>
            <a:r>
              <a:rPr lang="ko" sz="1600">
                <a:solidFill>
                  <a:schemeClr val="dk2"/>
                </a:solidFill>
              </a:rPr>
              <a:t>유스케이스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6079950" y="1524000"/>
            <a:ext cx="2374500" cy="2406000"/>
          </a:xfrm>
          <a:prstGeom prst="roundRect">
            <a:avLst>
              <a:gd fmla="val 5344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927550" y="1371600"/>
            <a:ext cx="1800000" cy="434700"/>
          </a:xfrm>
          <a:prstGeom prst="roundRect">
            <a:avLst>
              <a:gd fmla="val 31815" name="adj"/>
            </a:avLst>
          </a:prstGeom>
          <a:solidFill>
            <a:srgbClr val="FFD4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>
            <a:hlinkClick action="ppaction://hlinksldjump" r:id="rId6"/>
          </p:cNvPr>
          <p:cNvSpPr txBox="1"/>
          <p:nvPr/>
        </p:nvSpPr>
        <p:spPr>
          <a:xfrm>
            <a:off x="6079950" y="1371600"/>
            <a:ext cx="1610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3</a:t>
            </a:r>
            <a:r>
              <a:rPr b="1" lang="ko" sz="1600">
                <a:solidFill>
                  <a:schemeClr val="dk2"/>
                </a:solidFill>
              </a:rPr>
              <a:t>. 설계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6152475" y="1903575"/>
            <a:ext cx="21867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a. UI설계서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b. ERD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c. 테이블 정의서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d. 클래스 다이어그램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e. 시퀀스 다이어그램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